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1719" r:id="rId2"/>
    <p:sldId id="1796" r:id="rId3"/>
    <p:sldId id="1799" r:id="rId4"/>
    <p:sldId id="1800" r:id="rId5"/>
    <p:sldId id="1802" r:id="rId6"/>
    <p:sldId id="1801" r:id="rId7"/>
    <p:sldId id="1695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1845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6B2524F-5BD3-8D90-6C20-A5C6285C99A4}" name="Елена Суханова" initials="ЕС" userId="27a767526f105966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5DA3"/>
    <a:srgbClr val="F8F8F8"/>
    <a:srgbClr val="6B85A3"/>
    <a:srgbClr val="221428"/>
    <a:srgbClr val="5D3A65"/>
    <a:srgbClr val="654069"/>
    <a:srgbClr val="76487E"/>
    <a:srgbClr val="3F2C5A"/>
    <a:srgbClr val="404040"/>
    <a:srgbClr val="E7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7" autoAdjust="0"/>
    <p:restoredTop sz="94674"/>
  </p:normalViewPr>
  <p:slideViewPr>
    <p:cSldViewPr snapToGrid="0">
      <p:cViewPr varScale="1">
        <p:scale>
          <a:sx n="87" d="100"/>
          <a:sy n="87" d="100"/>
        </p:scale>
        <p:origin x="451" y="67"/>
      </p:cViewPr>
      <p:guideLst>
        <p:guide orient="horz" pos="2160"/>
        <p:guide pos="3840"/>
        <p:guide pos="18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170FEC-4C83-4CA6-839A-E70811050873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92B6F3-34AA-4C87-B0B9-06364C792C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903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69F94C-652B-E7BF-3098-4456B9B37E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FDFAB05-C015-9D13-C293-8472BE673C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8A49EEB-1CF8-3C19-8CF5-83D4526CE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D4C85-211F-49B5-A028-D05976CD70BA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E4DD41E-494A-DADF-7F0F-EC9B4F641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647A0AA-4624-4F42-32BD-79F775B45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89315-7404-497B-B77E-392381C211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6851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0B9674-7E04-316F-7864-EAB8022840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7A0B9FF-574A-FA93-1F34-3B640F38EB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0C80902-A7DA-BBD0-460B-12E969DE1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D4C85-211F-49B5-A028-D05976CD70BA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9CF02DB-7CB9-57A4-D709-3B933B4600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EDE6A65-8479-F15A-AAA7-5131D42C1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89315-7404-497B-B77E-392381C211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6775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297326B-D84C-EFD4-D989-AC05ED27A2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E8D72A9-FC79-1235-0EDC-F84C9ABC55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0685603-115A-BD46-5A48-805C97DDB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D4C85-211F-49B5-A028-D05976CD70BA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965D18E-C37F-729B-ADE4-D8223434C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8D1712D-DBF1-AB72-A222-E87E41AC1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89315-7404-497B-B77E-392381C211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3875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44D0DD-FFE5-2EC9-C593-D59D251968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F849B07-38AB-044B-1804-A2A7FA753E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D41A57F-7F59-1E8A-7F1B-9FED5DF1D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D4C85-211F-49B5-A028-D05976CD70BA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0E39602-3B0A-89BE-D078-C5BC7A1B38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B4A9A81-A815-03B9-876D-8E2ECBF127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89315-7404-497B-B77E-392381C211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4515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2B1DDB-C457-BAA6-8C7E-61DC8629F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84E6836-F7B2-02CA-038A-9470C0462F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55AC28B-EC66-B9D5-25AD-45AEC603DF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D4C85-211F-49B5-A028-D05976CD70BA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B599CBF-7C2B-EF49-54EE-511867736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9831613-4B50-D454-368C-7C29B1F4B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89315-7404-497B-B77E-392381C211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6213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65A983-4F71-2C50-E6F9-0717637000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BD9B836-E22D-A005-7B6D-5EE07B1D0F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EC5C7CD-02AB-E817-872D-EEEC7738C2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68D5ACD-44A5-C0B0-A940-0F8FA0B560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D4C85-211F-49B5-A028-D05976CD70BA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85E1898-8416-D294-09BA-C071BB771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554B707-E6FA-3141-55B8-FCA14C350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89315-7404-497B-B77E-392381C211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27682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C7B3D1-C150-5267-F8C0-DB8D502814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6252D7D-F450-7C80-F11F-8DE888BF7D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E890162-2F8D-728A-F239-E97D937C62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02BE300-28CD-5F25-D608-9F01690CC7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37B6AC1-7DC5-69C8-A99A-952C9E3421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7CAA0A2-D017-933E-E940-C9FD37167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D4C85-211F-49B5-A028-D05976CD70BA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0F47434-8FAE-B244-EB16-60B4D6B390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451F14E-DDA8-C107-E89C-EB85E8607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89315-7404-497B-B77E-392381C211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932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5BE846-FCA2-CBE4-B3C8-89894B84B4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6A37FA9-2E95-261F-8BBD-920415215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D4C85-211F-49B5-A028-D05976CD70BA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FF89E97-AC40-A1F5-4845-22CE9B1259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2CA0DD6-B4B2-0A1F-0333-82AF8E1C6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89315-7404-497B-B77E-392381C211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6047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C17FE7B-5800-0B44-7499-451C00F16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D4C85-211F-49B5-A028-D05976CD70BA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152A4FF-8792-42A8-B833-661BF9B93A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8B705FC-4E12-B40D-88AB-F2EF6E308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89315-7404-497B-B77E-392381C211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184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9CBCEB-4FAC-E8A2-89FC-7C51F8FE73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0E333F5-B50E-C728-8057-3FEA79F6C0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411FA5F-4CEF-6BF5-9621-F120F77B4B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71A727A-0ECD-E720-6A26-F110B3F798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D4C85-211F-49B5-A028-D05976CD70BA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8AB29F2-DBAD-16B9-7B9F-752FBD2C6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1869FFE-307C-84ED-6614-C421F7C0C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89315-7404-497B-B77E-392381C211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0612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132E9E-235A-9D4A-B1CD-9C96B6B20E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ECE7F23-0746-2D93-6BA8-5DA4F709CC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5502901-66D6-1ACF-9AEC-E3BD9A286A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1511F4B-1504-EE77-C029-12C4B9C64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D4C85-211F-49B5-A028-D05976CD70BA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A976FD8-DE6A-62A2-5F1B-41DE6DBE2B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ACF55FE-6D03-D1F7-634C-7F89077F9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89315-7404-497B-B77E-392381C211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0420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2A8728-3A35-544E-67CB-741C44A9A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949D66B-E584-F5F4-5B6E-F7C1DBE1F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9FC54EF-CD21-6331-0F80-C1469C4846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4D4C85-211F-49B5-A028-D05976CD70BA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503B506-A1E1-5DAA-80C4-21DF81E7E0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7302326-3B11-7A43-F881-CD344AE7A3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489315-7404-497B-B77E-392381C211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4390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lev74@mail2000.r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CA8A960-4793-4986-8BC2-23D5048C4DD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6"/>
          <a:stretch/>
        </p:blipFill>
        <p:spPr>
          <a:xfrm>
            <a:off x="-1" y="0"/>
            <a:ext cx="12361333" cy="6953250"/>
          </a:xfrm>
          <a:prstGeom prst="rect">
            <a:avLst/>
          </a:prstGeom>
        </p:spPr>
      </p:pic>
      <p:sp>
        <p:nvSpPr>
          <p:cNvPr id="6" name="object 7"/>
          <p:cNvSpPr txBox="1"/>
          <p:nvPr/>
        </p:nvSpPr>
        <p:spPr>
          <a:xfrm>
            <a:off x="7528561" y="5081557"/>
            <a:ext cx="3444240" cy="1473086"/>
          </a:xfrm>
          <a:prstGeom prst="rect">
            <a:avLst/>
          </a:prstGeom>
        </p:spPr>
        <p:txBody>
          <a:bodyPr vert="horz" wrap="square" lIns="72000" tIns="36000" rIns="72000" bIns="36000" rtlCol="0">
            <a:spAutoFit/>
          </a:bodyPr>
          <a:lstStyle/>
          <a:p>
            <a:pPr marL="12700">
              <a:lnSpc>
                <a:spcPct val="90000"/>
              </a:lnSpc>
              <a:spcAft>
                <a:spcPts val="1200"/>
              </a:spcAft>
            </a:pPr>
            <a:r>
              <a:rPr lang="ru-RU" b="1" dirty="0">
                <a:solidFill>
                  <a:schemeClr val="bg1"/>
                </a:solidFill>
                <a:cs typeface="Verdana"/>
              </a:rPr>
              <a:t>Мясников Илья Юрьевич</a:t>
            </a:r>
            <a:endParaRPr dirty="0">
              <a:solidFill>
                <a:schemeClr val="bg1"/>
              </a:solidFill>
              <a:cs typeface="Verdana"/>
            </a:endParaRPr>
          </a:p>
          <a:p>
            <a:pPr marL="12700">
              <a:lnSpc>
                <a:spcPct val="90000"/>
              </a:lnSpc>
            </a:pPr>
            <a:r>
              <a:rPr lang="ru-RU" dirty="0">
                <a:solidFill>
                  <a:schemeClr val="bg1"/>
                </a:solidFill>
                <a:cs typeface="Verdana"/>
              </a:rPr>
              <a:t>Заместитель проректора</a:t>
            </a:r>
            <a:br>
              <a:rPr lang="ru-RU" dirty="0">
                <a:solidFill>
                  <a:schemeClr val="bg1"/>
                </a:solidFill>
                <a:cs typeface="Verdana"/>
              </a:rPr>
            </a:br>
            <a:r>
              <a:rPr lang="ru-RU" dirty="0">
                <a:solidFill>
                  <a:schemeClr val="bg1"/>
                </a:solidFill>
                <a:cs typeface="Verdana"/>
              </a:rPr>
              <a:t>по образовательной деятельности Томского государственного университета </a:t>
            </a:r>
            <a:endParaRPr dirty="0">
              <a:solidFill>
                <a:schemeClr val="bg1"/>
              </a:solidFill>
              <a:cs typeface="Verdana"/>
            </a:endParaRPr>
          </a:p>
        </p:txBody>
      </p:sp>
      <p:sp>
        <p:nvSpPr>
          <p:cNvPr id="8" name="Заголовок 3">
            <a:extLst>
              <a:ext uri="{FF2B5EF4-FFF2-40B4-BE49-F238E27FC236}">
                <a16:creationId xmlns:a16="http://schemas.microsoft.com/office/drawing/2014/main" id="{F9FF8B8A-1333-D427-17CD-E78983DAA13C}"/>
              </a:ext>
            </a:extLst>
          </p:cNvPr>
          <p:cNvSpPr txBox="1">
            <a:spLocks/>
          </p:cNvSpPr>
          <p:nvPr/>
        </p:nvSpPr>
        <p:spPr>
          <a:xfrm>
            <a:off x="558272" y="2107082"/>
            <a:ext cx="8020982" cy="283999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3" name="Picture 6" descr="Z:\машина машина\oform\!!! Новый логотип ТГУ\лого правильная версия\tsu_logo_okna_-0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7" t="23295" r="4901" b="45644"/>
          <a:stretch/>
        </p:blipFill>
        <p:spPr bwMode="auto">
          <a:xfrm>
            <a:off x="1043942" y="454812"/>
            <a:ext cx="2567522" cy="1184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8560" y="58129"/>
            <a:ext cx="4832771" cy="26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utoShape 2" descr="ukc-nica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ukc-nica.r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07975" y="3198129"/>
            <a:ext cx="11365992" cy="1319198"/>
          </a:xfrm>
          <a:prstGeom prst="rect">
            <a:avLst/>
          </a:prstGeom>
        </p:spPr>
        <p:txBody>
          <a:bodyPr wrap="square" lIns="72000" tIns="36000" rIns="72000" bIns="3600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Управленческие программы</a:t>
            </a:r>
            <a:br>
              <a:rPr lang="ru-RU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нового поколения</a:t>
            </a:r>
          </a:p>
          <a:p>
            <a:pPr algn="ctr">
              <a:lnSpc>
                <a:spcPct val="90000"/>
              </a:lnSpc>
            </a:pPr>
            <a:r>
              <a:rPr lang="ru-RU" sz="1800" dirty="0"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Магистерское образование в области государственного и муниципального управления 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3359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4"/>
            <a:ext cx="12192000" cy="6857996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35809" y="650981"/>
            <a:ext cx="8687422" cy="792011"/>
          </a:xfrm>
          <a:prstGeom prst="rect">
            <a:avLst/>
          </a:prstGeom>
        </p:spPr>
        <p:txBody>
          <a:bodyPr vert="horz" wrap="square" lIns="0" tIns="113791" rIns="0" bIns="0" rtlCol="0">
            <a:spAutoFit/>
          </a:bodyPr>
          <a:lstStyle/>
          <a:p>
            <a:pPr marL="3418204">
              <a:lnSpc>
                <a:spcPct val="100000"/>
              </a:lnSpc>
              <a:spcBef>
                <a:spcPts val="100"/>
              </a:spcBef>
            </a:pPr>
            <a:r>
              <a:rPr lang="ru-RU" b="1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Новые форматы:</a:t>
            </a:r>
            <a:endParaRPr b="1" spc="-1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43939" y="454151"/>
            <a:ext cx="2567940" cy="1185672"/>
          </a:xfrm>
          <a:prstGeom prst="rect">
            <a:avLst/>
          </a:prstGeom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9A5AD287-8994-46A7-8E94-200819850302}"/>
              </a:ext>
            </a:extLst>
          </p:cNvPr>
          <p:cNvCxnSpPr>
            <a:cxnSpLocks/>
          </p:cNvCxnSpPr>
          <p:nvPr/>
        </p:nvCxnSpPr>
        <p:spPr>
          <a:xfrm>
            <a:off x="11940539" y="268163"/>
            <a:ext cx="0" cy="2952000"/>
          </a:xfrm>
          <a:prstGeom prst="line">
            <a:avLst/>
          </a:prstGeom>
          <a:ln w="12700">
            <a:solidFill>
              <a:schemeClr val="accent5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9A8C5158-376A-48D6-99B8-05B61EB1F092}"/>
              </a:ext>
            </a:extLst>
          </p:cNvPr>
          <p:cNvCxnSpPr>
            <a:cxnSpLocks/>
          </p:cNvCxnSpPr>
          <p:nvPr/>
        </p:nvCxnSpPr>
        <p:spPr>
          <a:xfrm>
            <a:off x="11940539" y="3628800"/>
            <a:ext cx="0" cy="2952000"/>
          </a:xfrm>
          <a:prstGeom prst="line">
            <a:avLst/>
          </a:prstGeom>
          <a:ln w="12700">
            <a:solidFill>
              <a:schemeClr val="accent5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2A77F252-D57B-4AA6-8D76-427D348930D6}"/>
              </a:ext>
            </a:extLst>
          </p:cNvPr>
          <p:cNvSpPr txBox="1"/>
          <p:nvPr/>
        </p:nvSpPr>
        <p:spPr>
          <a:xfrm>
            <a:off x="11689079" y="3271955"/>
            <a:ext cx="502921" cy="341632"/>
          </a:xfrm>
          <a:prstGeom prst="rect">
            <a:avLst/>
          </a:prstGeom>
          <a:noFill/>
        </p:spPr>
        <p:txBody>
          <a:bodyPr wrap="square" lIns="108000">
            <a:spAutoFit/>
          </a:bodyPr>
          <a:lstStyle/>
          <a:p>
            <a:pPr algn="ctr">
              <a:lnSpc>
                <a:spcPct val="90000"/>
              </a:lnSpc>
            </a:pPr>
            <a:fld id="{3C914443-5A47-454E-BDA9-1B5E8A130265}" type="slidenum">
              <a:rPr lang="ru-RU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pPr algn="ctr">
                <a:lnSpc>
                  <a:spcPct val="90000"/>
                </a:lnSpc>
              </a:pPr>
              <a:t>2</a:t>
            </a:fld>
            <a:endParaRPr lang="ru-RU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7EDA9F79-C85E-867B-9480-DE7EA3545EB4}"/>
              </a:ext>
            </a:extLst>
          </p:cNvPr>
          <p:cNvSpPr txBox="1">
            <a:spLocks/>
          </p:cNvSpPr>
          <p:nvPr/>
        </p:nvSpPr>
        <p:spPr>
          <a:xfrm>
            <a:off x="1600267" y="2290800"/>
            <a:ext cx="10088812" cy="4513542"/>
          </a:xfrm>
          <a:prstGeom prst="rect">
            <a:avLst/>
          </a:prstGeom>
        </p:spPr>
        <p:txBody>
          <a:bodyPr vert="horz" wrap="square" lIns="0" tIns="113791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ru-RU" sz="28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Трансформация высшего образования:</a:t>
            </a:r>
            <a:br>
              <a:rPr lang="ru-RU" sz="28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управленческая магистратура -</a:t>
            </a:r>
            <a:br>
              <a:rPr lang="ru-RU" sz="2800" b="1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специализированное высшее образование</a:t>
            </a:r>
          </a:p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ru-RU" sz="2400" spc="-1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Голос поколения, Организация работы с молодежью</a:t>
            </a:r>
          </a:p>
          <a:p>
            <a:pPr>
              <a:lnSpc>
                <a:spcPct val="100000"/>
              </a:lnSpc>
              <a:spcBef>
                <a:spcPts val="100"/>
              </a:spcBef>
            </a:pPr>
            <a:endParaRPr lang="ru-RU" sz="2800" spc="-1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ru-RU" sz="28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Опыт «быстрых программ» (Содействие занятости и др.):</a:t>
            </a:r>
          </a:p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ru-RU" sz="2800" b="1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совместные программы переподготовки под заказ</a:t>
            </a:r>
          </a:p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ru-RU" sz="2400" spc="-1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Наши герои, Вечерний клуб коммуникаций и др.</a:t>
            </a:r>
          </a:p>
          <a:p>
            <a:pPr>
              <a:lnSpc>
                <a:spcPct val="100000"/>
              </a:lnSpc>
              <a:spcBef>
                <a:spcPts val="100"/>
              </a:spcBef>
            </a:pPr>
            <a:endParaRPr lang="ru-RU" sz="2800" spc="-1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100"/>
              </a:spcBef>
            </a:pPr>
            <a:endParaRPr lang="ru-RU" sz="2800" spc="-1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688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6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35809" y="650981"/>
            <a:ext cx="6280053" cy="792011"/>
          </a:xfrm>
          <a:prstGeom prst="rect">
            <a:avLst/>
          </a:prstGeom>
        </p:spPr>
        <p:txBody>
          <a:bodyPr vert="horz" wrap="square" lIns="0" tIns="113791" rIns="0" bIns="0" rtlCol="0">
            <a:spAutoFit/>
          </a:bodyPr>
          <a:lstStyle/>
          <a:p>
            <a:pPr marL="3418204">
              <a:lnSpc>
                <a:spcPct val="100000"/>
              </a:lnSpc>
              <a:spcBef>
                <a:spcPts val="100"/>
              </a:spcBef>
            </a:pPr>
            <a:r>
              <a:rPr lang="ru-RU" b="1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Вызовы:</a:t>
            </a:r>
            <a:endParaRPr b="1" spc="-1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43939" y="454151"/>
            <a:ext cx="2567940" cy="1185672"/>
          </a:xfrm>
          <a:prstGeom prst="rect">
            <a:avLst/>
          </a:prstGeom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9A5AD287-8994-46A7-8E94-200819850302}"/>
              </a:ext>
            </a:extLst>
          </p:cNvPr>
          <p:cNvCxnSpPr>
            <a:cxnSpLocks/>
          </p:cNvCxnSpPr>
          <p:nvPr/>
        </p:nvCxnSpPr>
        <p:spPr>
          <a:xfrm>
            <a:off x="11940539" y="268163"/>
            <a:ext cx="0" cy="2952000"/>
          </a:xfrm>
          <a:prstGeom prst="line">
            <a:avLst/>
          </a:prstGeom>
          <a:ln w="12700">
            <a:solidFill>
              <a:schemeClr val="accent5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9A8C5158-376A-48D6-99B8-05B61EB1F092}"/>
              </a:ext>
            </a:extLst>
          </p:cNvPr>
          <p:cNvCxnSpPr>
            <a:cxnSpLocks/>
          </p:cNvCxnSpPr>
          <p:nvPr/>
        </p:nvCxnSpPr>
        <p:spPr>
          <a:xfrm>
            <a:off x="11940539" y="3628800"/>
            <a:ext cx="0" cy="2952000"/>
          </a:xfrm>
          <a:prstGeom prst="line">
            <a:avLst/>
          </a:prstGeom>
          <a:ln w="12700">
            <a:solidFill>
              <a:schemeClr val="accent5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2A77F252-D57B-4AA6-8D76-427D348930D6}"/>
              </a:ext>
            </a:extLst>
          </p:cNvPr>
          <p:cNvSpPr txBox="1"/>
          <p:nvPr/>
        </p:nvSpPr>
        <p:spPr>
          <a:xfrm>
            <a:off x="11689079" y="3271955"/>
            <a:ext cx="502921" cy="341632"/>
          </a:xfrm>
          <a:prstGeom prst="rect">
            <a:avLst/>
          </a:prstGeom>
          <a:noFill/>
        </p:spPr>
        <p:txBody>
          <a:bodyPr wrap="square" lIns="108000">
            <a:spAutoFit/>
          </a:bodyPr>
          <a:lstStyle/>
          <a:p>
            <a:pPr algn="ctr">
              <a:lnSpc>
                <a:spcPct val="90000"/>
              </a:lnSpc>
            </a:pPr>
            <a:fld id="{3C914443-5A47-454E-BDA9-1B5E8A130265}" type="slidenum">
              <a:rPr lang="ru-RU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pPr algn="ctr">
                <a:lnSpc>
                  <a:spcPct val="90000"/>
                </a:lnSpc>
              </a:pPr>
              <a:t>3</a:t>
            </a:fld>
            <a:endParaRPr lang="ru-RU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7EDA9F79-C85E-867B-9480-DE7EA3545EB4}"/>
              </a:ext>
            </a:extLst>
          </p:cNvPr>
          <p:cNvSpPr txBox="1">
            <a:spLocks/>
          </p:cNvSpPr>
          <p:nvPr/>
        </p:nvSpPr>
        <p:spPr>
          <a:xfrm>
            <a:off x="1063281" y="1981717"/>
            <a:ext cx="10625798" cy="5413789"/>
          </a:xfrm>
          <a:prstGeom prst="rect">
            <a:avLst/>
          </a:prstGeom>
        </p:spPr>
        <p:txBody>
          <a:bodyPr vert="horz" wrap="square" lIns="0" tIns="113791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ru-RU" sz="2800" b="1" spc="-1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Интеграция ИИ</a:t>
            </a:r>
            <a:r>
              <a:rPr lang="en-US" sz="2800" b="1" spc="-1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ru-RU" sz="2800" b="1" spc="-1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скорость х10)</a:t>
            </a:r>
          </a:p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ru-RU" sz="2800" b="1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Недостатка в информации нет.</a:t>
            </a:r>
            <a:br>
              <a:rPr lang="ru-RU" sz="2800" b="1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Есть переизбыток и проблема выбора.</a:t>
            </a:r>
          </a:p>
          <a:p>
            <a:pPr>
              <a:lnSpc>
                <a:spcPct val="100000"/>
              </a:lnSpc>
              <a:spcBef>
                <a:spcPts val="100"/>
              </a:spcBef>
            </a:pPr>
            <a:endParaRPr lang="ru-RU" sz="2800" spc="-1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ru-RU" sz="2800" b="1" spc="-1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Дефициты:</a:t>
            </a:r>
            <a:endParaRPr lang="ru-RU" sz="2800" b="1" spc="-1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ru-RU" sz="28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время на реагирование и перестройку</a:t>
            </a:r>
          </a:p>
          <a:p>
            <a:pPr marL="457200" indent="-4572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ru-RU" sz="28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интеграция информации в личный опыт</a:t>
            </a:r>
          </a:p>
          <a:p>
            <a:pPr marL="457200" indent="-4572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ru-RU" sz="28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интеграция понимания ситуации «прямо сейчас», уместность</a:t>
            </a:r>
          </a:p>
          <a:p>
            <a:pPr marL="457200" indent="-4572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ru-RU" sz="28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эффективная коммуникация</a:t>
            </a:r>
          </a:p>
          <a:p>
            <a:pPr>
              <a:lnSpc>
                <a:spcPct val="100000"/>
              </a:lnSpc>
              <a:spcBef>
                <a:spcPts val="100"/>
              </a:spcBef>
            </a:pPr>
            <a:endParaRPr lang="ru-RU" sz="2800" spc="-1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100"/>
              </a:spcBef>
            </a:pPr>
            <a:endParaRPr lang="ru-RU" sz="2800" spc="-1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100"/>
              </a:spcBef>
            </a:pPr>
            <a:endParaRPr lang="ru-RU" sz="2800" spc="-1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40460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6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43939" y="454151"/>
            <a:ext cx="2567940" cy="1185672"/>
          </a:xfrm>
          <a:prstGeom prst="rect">
            <a:avLst/>
          </a:prstGeom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9A5AD287-8994-46A7-8E94-200819850302}"/>
              </a:ext>
            </a:extLst>
          </p:cNvPr>
          <p:cNvCxnSpPr>
            <a:cxnSpLocks/>
          </p:cNvCxnSpPr>
          <p:nvPr/>
        </p:nvCxnSpPr>
        <p:spPr>
          <a:xfrm>
            <a:off x="11940539" y="268163"/>
            <a:ext cx="0" cy="2952000"/>
          </a:xfrm>
          <a:prstGeom prst="line">
            <a:avLst/>
          </a:prstGeom>
          <a:ln w="12700">
            <a:solidFill>
              <a:schemeClr val="accent5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9A8C5158-376A-48D6-99B8-05B61EB1F092}"/>
              </a:ext>
            </a:extLst>
          </p:cNvPr>
          <p:cNvCxnSpPr>
            <a:cxnSpLocks/>
          </p:cNvCxnSpPr>
          <p:nvPr/>
        </p:nvCxnSpPr>
        <p:spPr>
          <a:xfrm>
            <a:off x="11940539" y="3628800"/>
            <a:ext cx="0" cy="2952000"/>
          </a:xfrm>
          <a:prstGeom prst="line">
            <a:avLst/>
          </a:prstGeom>
          <a:ln w="12700">
            <a:solidFill>
              <a:schemeClr val="accent5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2A77F252-D57B-4AA6-8D76-427D348930D6}"/>
              </a:ext>
            </a:extLst>
          </p:cNvPr>
          <p:cNvSpPr txBox="1"/>
          <p:nvPr/>
        </p:nvSpPr>
        <p:spPr>
          <a:xfrm>
            <a:off x="11689079" y="3271955"/>
            <a:ext cx="502921" cy="341632"/>
          </a:xfrm>
          <a:prstGeom prst="rect">
            <a:avLst/>
          </a:prstGeom>
          <a:noFill/>
        </p:spPr>
        <p:txBody>
          <a:bodyPr wrap="square" lIns="108000">
            <a:spAutoFit/>
          </a:bodyPr>
          <a:lstStyle/>
          <a:p>
            <a:pPr algn="ctr">
              <a:lnSpc>
                <a:spcPct val="90000"/>
              </a:lnSpc>
            </a:pPr>
            <a:fld id="{3C914443-5A47-454E-BDA9-1B5E8A130265}" type="slidenum">
              <a:rPr lang="ru-RU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pPr algn="ctr">
                <a:lnSpc>
                  <a:spcPct val="90000"/>
                </a:lnSpc>
              </a:pPr>
              <a:t>4</a:t>
            </a:fld>
            <a:endParaRPr lang="ru-RU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5F2BF6E3-3275-1C88-EEA0-E89ACF745182}"/>
              </a:ext>
            </a:extLst>
          </p:cNvPr>
          <p:cNvSpPr/>
          <p:nvPr/>
        </p:nvSpPr>
        <p:spPr>
          <a:xfrm>
            <a:off x="3627120" y="835220"/>
            <a:ext cx="3116576" cy="3116576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FD602586-129E-8917-98C5-4E563F064272}"/>
              </a:ext>
            </a:extLst>
          </p:cNvPr>
          <p:cNvSpPr/>
          <p:nvPr/>
        </p:nvSpPr>
        <p:spPr>
          <a:xfrm>
            <a:off x="2305931" y="2983474"/>
            <a:ext cx="3116576" cy="3116576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8A070880-9B93-D4C8-4530-C7BEA9B64882}"/>
              </a:ext>
            </a:extLst>
          </p:cNvPr>
          <p:cNvSpPr/>
          <p:nvPr/>
        </p:nvSpPr>
        <p:spPr>
          <a:xfrm>
            <a:off x="4948309" y="2983474"/>
            <a:ext cx="3116576" cy="3116576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58D22F7-2F07-18C2-D6B0-71B8D830B493}"/>
              </a:ext>
            </a:extLst>
          </p:cNvPr>
          <p:cNvSpPr txBox="1"/>
          <p:nvPr/>
        </p:nvSpPr>
        <p:spPr>
          <a:xfrm>
            <a:off x="3655254" y="1625363"/>
            <a:ext cx="305092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spc="-1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Управленческий</a:t>
            </a:r>
            <a:br>
              <a:rPr lang="ru-RU" sz="2400" spc="-1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spc="-1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«ящик</a:t>
            </a:r>
            <a:br>
              <a:rPr lang="ru-RU" sz="2400" spc="-1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spc="-1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инструментами»</a:t>
            </a:r>
            <a:endParaRPr lang="ru-RU" sz="2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0B10671-AB46-DEFB-C9F2-A6DFFFB1C10C}"/>
              </a:ext>
            </a:extLst>
          </p:cNvPr>
          <p:cNvSpPr txBox="1"/>
          <p:nvPr/>
        </p:nvSpPr>
        <p:spPr>
          <a:xfrm>
            <a:off x="2335534" y="4182167"/>
            <a:ext cx="305092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spc="-1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Мягкие</a:t>
            </a:r>
          </a:p>
          <a:p>
            <a:pPr algn="ctr"/>
            <a:r>
              <a:rPr lang="ru-RU" sz="2400" spc="-1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навыки</a:t>
            </a:r>
            <a:endParaRPr lang="ru-RU" sz="2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8DCC791-A0CF-6302-8979-6B87FCD645B5}"/>
              </a:ext>
            </a:extLst>
          </p:cNvPr>
          <p:cNvSpPr txBox="1"/>
          <p:nvPr/>
        </p:nvSpPr>
        <p:spPr>
          <a:xfrm>
            <a:off x="5052648" y="4142949"/>
            <a:ext cx="305092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spc="-1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</a:t>
            </a:r>
            <a:br>
              <a:rPr lang="ru-RU" sz="2400" spc="-1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spc="-1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ценностным полем</a:t>
            </a:r>
            <a:endParaRPr lang="ru-RU" sz="2400" dirty="0"/>
          </a:p>
        </p:txBody>
      </p:sp>
      <p:sp>
        <p:nvSpPr>
          <p:cNvPr id="18" name="Стрелка: вправо 17">
            <a:extLst>
              <a:ext uri="{FF2B5EF4-FFF2-40B4-BE49-F238E27FC236}">
                <a16:creationId xmlns:a16="http://schemas.microsoft.com/office/drawing/2014/main" id="{2CDB4738-3C3C-D57D-6CA1-02E89DA8B410}"/>
              </a:ext>
            </a:extLst>
          </p:cNvPr>
          <p:cNvSpPr/>
          <p:nvPr/>
        </p:nvSpPr>
        <p:spPr>
          <a:xfrm>
            <a:off x="8030018" y="2412139"/>
            <a:ext cx="2400298" cy="43218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: вправо 18">
            <a:extLst>
              <a:ext uri="{FF2B5EF4-FFF2-40B4-BE49-F238E27FC236}">
                <a16:creationId xmlns:a16="http://schemas.microsoft.com/office/drawing/2014/main" id="{48E650C5-36CD-82CB-9F7C-6599E72DF65C}"/>
              </a:ext>
            </a:extLst>
          </p:cNvPr>
          <p:cNvSpPr/>
          <p:nvPr/>
        </p:nvSpPr>
        <p:spPr>
          <a:xfrm flipH="1">
            <a:off x="7961720" y="2899530"/>
            <a:ext cx="2400297" cy="43218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CC88739-9BD9-D579-13FC-03C3B07F911F}"/>
              </a:ext>
            </a:extLst>
          </p:cNvPr>
          <p:cNvSpPr txBox="1"/>
          <p:nvPr/>
        </p:nvSpPr>
        <p:spPr>
          <a:xfrm>
            <a:off x="7637444" y="1557458"/>
            <a:ext cx="305092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Коллективное проектирование в реальном времени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074C080-FAF4-DACD-576E-D2016EAC088B}"/>
              </a:ext>
            </a:extLst>
          </p:cNvPr>
          <p:cNvSpPr txBox="1"/>
          <p:nvPr/>
        </p:nvSpPr>
        <p:spPr>
          <a:xfrm>
            <a:off x="7771515" y="3320355"/>
            <a:ext cx="305092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Индивидуальная</a:t>
            </a:r>
            <a:br>
              <a:rPr lang="ru-RU" sz="1600"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групповая рефлексия, </a:t>
            </a:r>
            <a:r>
              <a:rPr lang="ru-RU" sz="1600" spc="-1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метапознание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92E6F69-FB54-8EDF-9040-E5CE8ECFCFE4}"/>
              </a:ext>
            </a:extLst>
          </p:cNvPr>
          <p:cNvSpPr txBox="1"/>
          <p:nvPr/>
        </p:nvSpPr>
        <p:spPr>
          <a:xfrm>
            <a:off x="8836553" y="4758503"/>
            <a:ext cx="305092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Экспертиза</a:t>
            </a:r>
            <a:endParaRPr lang="ru-RU" sz="3200" dirty="0">
              <a:solidFill>
                <a:schemeClr val="bg1"/>
              </a:solidFill>
            </a:endParaRPr>
          </a:p>
        </p:txBody>
      </p: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E6380429-1FEE-FAAB-6681-DF0952A2CB6B}"/>
              </a:ext>
            </a:extLst>
          </p:cNvPr>
          <p:cNvCxnSpPr/>
          <p:nvPr/>
        </p:nvCxnSpPr>
        <p:spPr>
          <a:xfrm>
            <a:off x="10822442" y="1220213"/>
            <a:ext cx="0" cy="35229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Стрелка: вправо 24">
            <a:extLst>
              <a:ext uri="{FF2B5EF4-FFF2-40B4-BE49-F238E27FC236}">
                <a16:creationId xmlns:a16="http://schemas.microsoft.com/office/drawing/2014/main" id="{4E1A16DD-C1F8-0F99-F7F9-7B3EEA75ED79}"/>
              </a:ext>
            </a:extLst>
          </p:cNvPr>
          <p:cNvSpPr/>
          <p:nvPr/>
        </p:nvSpPr>
        <p:spPr>
          <a:xfrm flipH="1">
            <a:off x="8666187" y="4862878"/>
            <a:ext cx="493698" cy="335739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7CC92B5-2324-39DA-296F-DBE48BB27426}"/>
              </a:ext>
            </a:extLst>
          </p:cNvPr>
          <p:cNvSpPr txBox="1"/>
          <p:nvPr/>
        </p:nvSpPr>
        <p:spPr>
          <a:xfrm>
            <a:off x="9167602" y="5273346"/>
            <a:ext cx="305092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Партнерство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27" name="Стрелка: вправо 26">
            <a:extLst>
              <a:ext uri="{FF2B5EF4-FFF2-40B4-BE49-F238E27FC236}">
                <a16:creationId xmlns:a16="http://schemas.microsoft.com/office/drawing/2014/main" id="{63630D7F-81CF-3FE1-45E0-C6E380DC441C}"/>
              </a:ext>
            </a:extLst>
          </p:cNvPr>
          <p:cNvSpPr/>
          <p:nvPr/>
        </p:nvSpPr>
        <p:spPr>
          <a:xfrm flipH="1">
            <a:off x="8680556" y="5377721"/>
            <a:ext cx="493698" cy="335739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367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6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35809" y="312427"/>
            <a:ext cx="9223753" cy="1469119"/>
          </a:xfrm>
          <a:prstGeom prst="rect">
            <a:avLst/>
          </a:prstGeom>
        </p:spPr>
        <p:txBody>
          <a:bodyPr vert="horz" wrap="square" lIns="0" tIns="113791" rIns="0" bIns="0" rtlCol="0">
            <a:spAutoFit/>
          </a:bodyPr>
          <a:lstStyle/>
          <a:p>
            <a:pPr marL="3418204">
              <a:lnSpc>
                <a:spcPct val="100000"/>
              </a:lnSpc>
              <a:spcBef>
                <a:spcPts val="100"/>
              </a:spcBef>
            </a:pPr>
            <a:r>
              <a:rPr lang="ru-RU" b="1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Особенности</a:t>
            </a:r>
            <a:br>
              <a:rPr lang="ru-RU" b="1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новых форматов</a:t>
            </a:r>
            <a:endParaRPr b="1" spc="-1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43939" y="454151"/>
            <a:ext cx="2567940" cy="1185672"/>
          </a:xfrm>
          <a:prstGeom prst="rect">
            <a:avLst/>
          </a:prstGeom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9A5AD287-8994-46A7-8E94-200819850302}"/>
              </a:ext>
            </a:extLst>
          </p:cNvPr>
          <p:cNvCxnSpPr>
            <a:cxnSpLocks/>
          </p:cNvCxnSpPr>
          <p:nvPr/>
        </p:nvCxnSpPr>
        <p:spPr>
          <a:xfrm>
            <a:off x="11940539" y="268163"/>
            <a:ext cx="0" cy="2952000"/>
          </a:xfrm>
          <a:prstGeom prst="line">
            <a:avLst/>
          </a:prstGeom>
          <a:ln w="12700">
            <a:solidFill>
              <a:schemeClr val="accent5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9A8C5158-376A-48D6-99B8-05B61EB1F092}"/>
              </a:ext>
            </a:extLst>
          </p:cNvPr>
          <p:cNvCxnSpPr>
            <a:cxnSpLocks/>
          </p:cNvCxnSpPr>
          <p:nvPr/>
        </p:nvCxnSpPr>
        <p:spPr>
          <a:xfrm>
            <a:off x="11940539" y="3628800"/>
            <a:ext cx="0" cy="2952000"/>
          </a:xfrm>
          <a:prstGeom prst="line">
            <a:avLst/>
          </a:prstGeom>
          <a:ln w="12700">
            <a:solidFill>
              <a:schemeClr val="accent5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2A77F252-D57B-4AA6-8D76-427D348930D6}"/>
              </a:ext>
            </a:extLst>
          </p:cNvPr>
          <p:cNvSpPr txBox="1"/>
          <p:nvPr/>
        </p:nvSpPr>
        <p:spPr>
          <a:xfrm>
            <a:off x="11689079" y="3271955"/>
            <a:ext cx="502921" cy="341632"/>
          </a:xfrm>
          <a:prstGeom prst="rect">
            <a:avLst/>
          </a:prstGeom>
          <a:noFill/>
        </p:spPr>
        <p:txBody>
          <a:bodyPr wrap="square" lIns="108000">
            <a:spAutoFit/>
          </a:bodyPr>
          <a:lstStyle/>
          <a:p>
            <a:pPr algn="ctr">
              <a:lnSpc>
                <a:spcPct val="90000"/>
              </a:lnSpc>
            </a:pPr>
            <a:fld id="{3C914443-5A47-454E-BDA9-1B5E8A130265}" type="slidenum">
              <a:rPr lang="ru-RU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pPr algn="ctr">
                <a:lnSpc>
                  <a:spcPct val="90000"/>
                </a:lnSpc>
              </a:pPr>
              <a:t>5</a:t>
            </a:fld>
            <a:endParaRPr lang="ru-RU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7EDA9F79-C85E-867B-9480-DE7EA3545EB4}"/>
              </a:ext>
            </a:extLst>
          </p:cNvPr>
          <p:cNvSpPr txBox="1">
            <a:spLocks/>
          </p:cNvSpPr>
          <p:nvPr/>
        </p:nvSpPr>
        <p:spPr>
          <a:xfrm>
            <a:off x="2048019" y="2261772"/>
            <a:ext cx="10625798" cy="4115998"/>
          </a:xfrm>
          <a:prstGeom prst="rect">
            <a:avLst/>
          </a:prstGeom>
        </p:spPr>
        <p:txBody>
          <a:bodyPr vert="horz" wrap="square" lIns="0" tIns="113791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lnSpc>
                <a:spcPct val="100000"/>
              </a:lnSpc>
              <a:spcBef>
                <a:spcPts val="100"/>
              </a:spcBef>
              <a:spcAft>
                <a:spcPts val="800"/>
              </a:spcAft>
              <a:buClr>
                <a:schemeClr val="accent5">
                  <a:lumMod val="40000"/>
                  <a:lumOff val="60000"/>
                </a:schemeClr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20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Старт обучения: проблема, а не норма</a:t>
            </a:r>
          </a:p>
          <a:p>
            <a:pPr marL="342900" indent="-342900">
              <a:lnSpc>
                <a:spcPct val="100000"/>
              </a:lnSpc>
              <a:spcBef>
                <a:spcPts val="100"/>
              </a:spcBef>
              <a:spcAft>
                <a:spcPts val="800"/>
              </a:spcAft>
              <a:buClr>
                <a:schemeClr val="accent5">
                  <a:lumMod val="40000"/>
                  <a:lumOff val="60000"/>
                </a:schemeClr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20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Безопасный режим проектирование + Углубление в реальную ситуацию</a:t>
            </a:r>
          </a:p>
          <a:p>
            <a:pPr marL="342900" indent="-342900">
              <a:lnSpc>
                <a:spcPct val="100000"/>
              </a:lnSpc>
              <a:spcBef>
                <a:spcPts val="100"/>
              </a:spcBef>
              <a:spcAft>
                <a:spcPts val="800"/>
              </a:spcAft>
              <a:buClr>
                <a:schemeClr val="accent5">
                  <a:lumMod val="40000"/>
                  <a:lumOff val="60000"/>
                </a:schemeClr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20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Личный вызов как основа обучения</a:t>
            </a:r>
          </a:p>
          <a:p>
            <a:pPr marL="342900" indent="-342900">
              <a:lnSpc>
                <a:spcPct val="100000"/>
              </a:lnSpc>
              <a:spcBef>
                <a:spcPts val="100"/>
              </a:spcBef>
              <a:spcAft>
                <a:spcPts val="800"/>
              </a:spcAft>
              <a:buClr>
                <a:schemeClr val="accent5">
                  <a:lumMod val="40000"/>
                  <a:lumOff val="60000"/>
                </a:schemeClr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20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Интеграция уже «проявившихся» кадров</a:t>
            </a:r>
          </a:p>
          <a:p>
            <a:pPr marL="342900" indent="-342900">
              <a:lnSpc>
                <a:spcPct val="100000"/>
              </a:lnSpc>
              <a:spcBef>
                <a:spcPts val="100"/>
              </a:spcBef>
              <a:spcAft>
                <a:spcPts val="800"/>
              </a:spcAft>
              <a:buClr>
                <a:schemeClr val="accent5">
                  <a:lumMod val="40000"/>
                  <a:lumOff val="60000"/>
                </a:schemeClr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20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Фиксация базовых, неустаревающих знаний</a:t>
            </a:r>
          </a:p>
          <a:p>
            <a:pPr marL="342900" indent="-342900">
              <a:lnSpc>
                <a:spcPct val="100000"/>
              </a:lnSpc>
              <a:spcBef>
                <a:spcPts val="100"/>
              </a:spcBef>
              <a:spcAft>
                <a:spcPts val="800"/>
              </a:spcAft>
              <a:buClr>
                <a:schemeClr val="accent5">
                  <a:lumMod val="40000"/>
                  <a:lumOff val="60000"/>
                </a:schemeClr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20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Навигация по источникам знания (стратегии, исследования)</a:t>
            </a:r>
          </a:p>
          <a:p>
            <a:pPr marL="342900" indent="-342900">
              <a:lnSpc>
                <a:spcPct val="100000"/>
              </a:lnSpc>
              <a:spcBef>
                <a:spcPts val="100"/>
              </a:spcBef>
              <a:spcAft>
                <a:spcPts val="800"/>
              </a:spcAft>
              <a:buClr>
                <a:schemeClr val="accent5">
                  <a:lumMod val="40000"/>
                  <a:lumOff val="60000"/>
                </a:schemeClr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20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Навыки (аналитика, проектирование, гибкие методологии, рабочие и публичные коммуникации) вырабатываются в процессе, а не после программ</a:t>
            </a:r>
          </a:p>
          <a:p>
            <a:pPr marL="342900" indent="-342900">
              <a:lnSpc>
                <a:spcPct val="100000"/>
              </a:lnSpc>
              <a:spcBef>
                <a:spcPts val="100"/>
              </a:spcBef>
              <a:spcAft>
                <a:spcPts val="800"/>
              </a:spcAft>
              <a:buClr>
                <a:schemeClr val="accent5">
                  <a:lumMod val="40000"/>
                  <a:lumOff val="60000"/>
                </a:schemeClr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20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Итог: кадры + опыт / инициатива / команда</a:t>
            </a:r>
          </a:p>
          <a:p>
            <a:pPr marL="342900" indent="-342900">
              <a:lnSpc>
                <a:spcPct val="100000"/>
              </a:lnSpc>
              <a:spcBef>
                <a:spcPts val="100"/>
              </a:spcBef>
              <a:spcAft>
                <a:spcPts val="800"/>
              </a:spcAft>
              <a:buClr>
                <a:schemeClr val="accent5">
                  <a:lumMod val="40000"/>
                  <a:lumOff val="60000"/>
                </a:schemeClr>
              </a:buClr>
              <a:buSzPct val="150000"/>
              <a:buFont typeface="Wingdings" panose="05000000000000000000" pitchFamily="2" charset="2"/>
              <a:buChar char="ü"/>
            </a:pPr>
            <a:endParaRPr lang="ru-RU" sz="2000" spc="-1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59014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6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35809" y="312427"/>
            <a:ext cx="9223753" cy="1469119"/>
          </a:xfrm>
          <a:prstGeom prst="rect">
            <a:avLst/>
          </a:prstGeom>
        </p:spPr>
        <p:txBody>
          <a:bodyPr vert="horz" wrap="square" lIns="0" tIns="113791" rIns="0" bIns="0" rtlCol="0">
            <a:spAutoFit/>
          </a:bodyPr>
          <a:lstStyle/>
          <a:p>
            <a:pPr marL="3418204">
              <a:lnSpc>
                <a:spcPct val="100000"/>
              </a:lnSpc>
              <a:spcBef>
                <a:spcPts val="100"/>
              </a:spcBef>
            </a:pPr>
            <a:r>
              <a:rPr lang="ru-RU" b="1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уходит</a:t>
            </a:r>
            <a:br>
              <a:rPr lang="ru-RU" b="1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прошлое</a:t>
            </a:r>
            <a:endParaRPr b="1" spc="-1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43939" y="454151"/>
            <a:ext cx="2567940" cy="1185672"/>
          </a:xfrm>
          <a:prstGeom prst="rect">
            <a:avLst/>
          </a:prstGeom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9A5AD287-8994-46A7-8E94-200819850302}"/>
              </a:ext>
            </a:extLst>
          </p:cNvPr>
          <p:cNvCxnSpPr>
            <a:cxnSpLocks/>
          </p:cNvCxnSpPr>
          <p:nvPr/>
        </p:nvCxnSpPr>
        <p:spPr>
          <a:xfrm>
            <a:off x="11940539" y="268163"/>
            <a:ext cx="0" cy="2952000"/>
          </a:xfrm>
          <a:prstGeom prst="line">
            <a:avLst/>
          </a:prstGeom>
          <a:ln w="12700">
            <a:solidFill>
              <a:schemeClr val="accent5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9A8C5158-376A-48D6-99B8-05B61EB1F092}"/>
              </a:ext>
            </a:extLst>
          </p:cNvPr>
          <p:cNvCxnSpPr>
            <a:cxnSpLocks/>
          </p:cNvCxnSpPr>
          <p:nvPr/>
        </p:nvCxnSpPr>
        <p:spPr>
          <a:xfrm>
            <a:off x="11940539" y="3628800"/>
            <a:ext cx="0" cy="2952000"/>
          </a:xfrm>
          <a:prstGeom prst="line">
            <a:avLst/>
          </a:prstGeom>
          <a:ln w="12700">
            <a:solidFill>
              <a:schemeClr val="accent5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2A77F252-D57B-4AA6-8D76-427D348930D6}"/>
              </a:ext>
            </a:extLst>
          </p:cNvPr>
          <p:cNvSpPr txBox="1"/>
          <p:nvPr/>
        </p:nvSpPr>
        <p:spPr>
          <a:xfrm>
            <a:off x="11689079" y="3271955"/>
            <a:ext cx="502921" cy="341632"/>
          </a:xfrm>
          <a:prstGeom prst="rect">
            <a:avLst/>
          </a:prstGeom>
          <a:noFill/>
        </p:spPr>
        <p:txBody>
          <a:bodyPr wrap="square" lIns="108000">
            <a:spAutoFit/>
          </a:bodyPr>
          <a:lstStyle/>
          <a:p>
            <a:pPr algn="ctr">
              <a:lnSpc>
                <a:spcPct val="90000"/>
              </a:lnSpc>
            </a:pPr>
            <a:fld id="{3C914443-5A47-454E-BDA9-1B5E8A130265}" type="slidenum">
              <a:rPr lang="ru-RU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pPr algn="ctr">
                <a:lnSpc>
                  <a:spcPct val="90000"/>
                </a:lnSpc>
              </a:pPr>
              <a:t>6</a:t>
            </a:fld>
            <a:endParaRPr lang="ru-RU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7EDA9F79-C85E-867B-9480-DE7EA3545EB4}"/>
              </a:ext>
            </a:extLst>
          </p:cNvPr>
          <p:cNvSpPr txBox="1">
            <a:spLocks/>
          </p:cNvSpPr>
          <p:nvPr/>
        </p:nvSpPr>
        <p:spPr>
          <a:xfrm>
            <a:off x="3894404" y="2202503"/>
            <a:ext cx="7579557" cy="7029616"/>
          </a:xfrm>
          <a:prstGeom prst="rect">
            <a:avLst/>
          </a:prstGeom>
        </p:spPr>
        <p:txBody>
          <a:bodyPr vert="horz" wrap="square" lIns="0" tIns="113791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100"/>
              </a:spcBef>
              <a:spcAft>
                <a:spcPts val="1600"/>
              </a:spcAft>
            </a:pPr>
            <a:r>
              <a:rPr lang="ru-RU" sz="28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Образовательный туризм</a:t>
            </a:r>
            <a:br>
              <a:rPr lang="ru-RU" sz="28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(неформальное общение остается)</a:t>
            </a:r>
          </a:p>
          <a:p>
            <a:pPr>
              <a:lnSpc>
                <a:spcPct val="100000"/>
              </a:lnSpc>
              <a:spcBef>
                <a:spcPts val="100"/>
              </a:spcBef>
              <a:spcAft>
                <a:spcPts val="1600"/>
              </a:spcAft>
            </a:pPr>
            <a:r>
              <a:rPr lang="ru-RU" sz="28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«Общее развитие» как поощрение / отдых</a:t>
            </a:r>
          </a:p>
          <a:p>
            <a:pPr>
              <a:lnSpc>
                <a:spcPct val="100000"/>
              </a:lnSpc>
              <a:spcBef>
                <a:spcPts val="100"/>
              </a:spcBef>
              <a:spcAft>
                <a:spcPts val="1600"/>
              </a:spcAft>
            </a:pPr>
            <a:r>
              <a:rPr lang="ru-RU" sz="28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Глубокое погружение в тему с отрывом от производства. Изучение теории. Штудирование</a:t>
            </a:r>
          </a:p>
          <a:p>
            <a:pPr>
              <a:lnSpc>
                <a:spcPct val="100000"/>
              </a:lnSpc>
              <a:spcBef>
                <a:spcPts val="100"/>
              </a:spcBef>
              <a:spcAft>
                <a:spcPts val="1600"/>
              </a:spcAft>
            </a:pPr>
            <a:r>
              <a:rPr lang="ru-RU" sz="280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Последовательность: от обучения – к опыту</a:t>
            </a:r>
          </a:p>
          <a:p>
            <a:pPr>
              <a:lnSpc>
                <a:spcPct val="100000"/>
              </a:lnSpc>
              <a:spcBef>
                <a:spcPts val="100"/>
              </a:spcBef>
              <a:spcAft>
                <a:spcPts val="1600"/>
              </a:spcAft>
            </a:pPr>
            <a:endParaRPr lang="ru-RU" sz="2800" spc="-1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100"/>
              </a:spcBef>
              <a:spcAft>
                <a:spcPts val="1600"/>
              </a:spcAft>
            </a:pPr>
            <a:endParaRPr lang="ru-RU" sz="2800" spc="-1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100"/>
              </a:spcBef>
              <a:spcAft>
                <a:spcPts val="1600"/>
              </a:spcAft>
            </a:pPr>
            <a:endParaRPr lang="ru-RU" sz="2800" spc="-1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100"/>
              </a:spcBef>
              <a:spcAft>
                <a:spcPts val="1600"/>
              </a:spcAft>
            </a:pPr>
            <a:endParaRPr lang="ru-RU" sz="2800" spc="-1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100"/>
              </a:spcBef>
              <a:spcAft>
                <a:spcPts val="1600"/>
              </a:spcAft>
            </a:pPr>
            <a:endParaRPr lang="ru-RU" sz="2800" spc="-1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Стрелка: вправо 3">
            <a:extLst>
              <a:ext uri="{FF2B5EF4-FFF2-40B4-BE49-F238E27FC236}">
                <a16:creationId xmlns:a16="http://schemas.microsoft.com/office/drawing/2014/main" id="{609F2FA0-8FA2-F655-AD28-340A32E6CBFD}"/>
              </a:ext>
            </a:extLst>
          </p:cNvPr>
          <p:cNvSpPr/>
          <p:nvPr/>
        </p:nvSpPr>
        <p:spPr>
          <a:xfrm>
            <a:off x="3269406" y="2430157"/>
            <a:ext cx="401014" cy="335739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: вправо 6">
            <a:extLst>
              <a:ext uri="{FF2B5EF4-FFF2-40B4-BE49-F238E27FC236}">
                <a16:creationId xmlns:a16="http://schemas.microsoft.com/office/drawing/2014/main" id="{73884636-C501-5BF8-B602-64F205A55522}"/>
              </a:ext>
            </a:extLst>
          </p:cNvPr>
          <p:cNvSpPr/>
          <p:nvPr/>
        </p:nvSpPr>
        <p:spPr>
          <a:xfrm>
            <a:off x="3272842" y="3495958"/>
            <a:ext cx="401014" cy="335739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: вправо 7">
            <a:extLst>
              <a:ext uri="{FF2B5EF4-FFF2-40B4-BE49-F238E27FC236}">
                <a16:creationId xmlns:a16="http://schemas.microsoft.com/office/drawing/2014/main" id="{7156EFF7-6EFF-3F7D-AEFB-F7D7FC338FD6}"/>
              </a:ext>
            </a:extLst>
          </p:cNvPr>
          <p:cNvSpPr/>
          <p:nvPr/>
        </p:nvSpPr>
        <p:spPr>
          <a:xfrm>
            <a:off x="3272335" y="4161678"/>
            <a:ext cx="401014" cy="335739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: вправо 11">
            <a:extLst>
              <a:ext uri="{FF2B5EF4-FFF2-40B4-BE49-F238E27FC236}">
                <a16:creationId xmlns:a16="http://schemas.microsoft.com/office/drawing/2014/main" id="{47C77AEE-5B7D-0560-0BD8-F02FB396DDA7}"/>
              </a:ext>
            </a:extLst>
          </p:cNvPr>
          <p:cNvSpPr/>
          <p:nvPr/>
        </p:nvSpPr>
        <p:spPr>
          <a:xfrm>
            <a:off x="3269406" y="5585576"/>
            <a:ext cx="401014" cy="335739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2075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CA8A960-4793-4986-8BC2-23D5048C4DD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Заголовок 3">
            <a:extLst>
              <a:ext uri="{FF2B5EF4-FFF2-40B4-BE49-F238E27FC236}">
                <a16:creationId xmlns:a16="http://schemas.microsoft.com/office/drawing/2014/main" id="{F9FF8B8A-1333-D427-17CD-E78983DAA13C}"/>
              </a:ext>
            </a:extLst>
          </p:cNvPr>
          <p:cNvSpPr txBox="1">
            <a:spLocks/>
          </p:cNvSpPr>
          <p:nvPr/>
        </p:nvSpPr>
        <p:spPr>
          <a:xfrm>
            <a:off x="558272" y="2107082"/>
            <a:ext cx="8020982" cy="283999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3" name="Picture 6" descr="Z:\машина машина\oform\!!! Новый логотип ТГУ\лого правильная версия\tsu_logo_okna_-0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7" t="23295" r="4901" b="45644"/>
          <a:stretch/>
        </p:blipFill>
        <p:spPr bwMode="auto">
          <a:xfrm>
            <a:off x="1043942" y="454812"/>
            <a:ext cx="2567522" cy="1184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ukc-nica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ukc-nica.r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object 7">
            <a:extLst>
              <a:ext uri="{FF2B5EF4-FFF2-40B4-BE49-F238E27FC236}">
                <a16:creationId xmlns:a16="http://schemas.microsoft.com/office/drawing/2014/main" id="{7A0FD46B-531C-41ED-A025-F6D22D072179}"/>
              </a:ext>
            </a:extLst>
          </p:cNvPr>
          <p:cNvSpPr txBox="1"/>
          <p:nvPr/>
        </p:nvSpPr>
        <p:spPr>
          <a:xfrm>
            <a:off x="8253251" y="555212"/>
            <a:ext cx="3444240" cy="1319198"/>
          </a:xfrm>
          <a:prstGeom prst="rect">
            <a:avLst/>
          </a:prstGeom>
        </p:spPr>
        <p:txBody>
          <a:bodyPr vert="horz" wrap="square" lIns="72000" tIns="36000" rIns="72000" bIns="36000" rtlCol="0">
            <a:spAutoFit/>
          </a:bodyPr>
          <a:lstStyle/>
          <a:p>
            <a:pPr marL="12700">
              <a:lnSpc>
                <a:spcPct val="90000"/>
              </a:lnSpc>
            </a:pPr>
            <a:r>
              <a:rPr lang="ru-RU" b="1" dirty="0">
                <a:solidFill>
                  <a:schemeClr val="bg1"/>
                </a:solidFill>
                <a:cs typeface="Verdana"/>
              </a:rPr>
              <a:t>2028 год — </a:t>
            </a:r>
          </a:p>
          <a:p>
            <a:pPr marL="12700">
              <a:lnSpc>
                <a:spcPct val="90000"/>
              </a:lnSpc>
            </a:pPr>
            <a:r>
              <a:rPr lang="ru-RU" dirty="0">
                <a:solidFill>
                  <a:schemeClr val="bg1"/>
                </a:solidFill>
                <a:cs typeface="Verdana"/>
              </a:rPr>
              <a:t>150-летие Томского государственного университета</a:t>
            </a:r>
          </a:p>
          <a:p>
            <a:pPr marL="12700">
              <a:lnSpc>
                <a:spcPct val="90000"/>
              </a:lnSpc>
            </a:pPr>
            <a:r>
              <a:rPr lang="ru-RU" dirty="0">
                <a:solidFill>
                  <a:schemeClr val="bg1"/>
                </a:solidFill>
                <a:cs typeface="Verdana"/>
              </a:rPr>
              <a:t>и высшего образования</a:t>
            </a:r>
          </a:p>
          <a:p>
            <a:pPr marL="12700">
              <a:lnSpc>
                <a:spcPct val="90000"/>
              </a:lnSpc>
            </a:pPr>
            <a:r>
              <a:rPr lang="ru-RU" dirty="0">
                <a:solidFill>
                  <a:schemeClr val="bg1"/>
                </a:solidFill>
                <a:cs typeface="Verdana"/>
              </a:rPr>
              <a:t>и науки в Сибири</a:t>
            </a:r>
            <a:endParaRPr dirty="0">
              <a:solidFill>
                <a:schemeClr val="bg1"/>
              </a:solidFill>
              <a:cs typeface="Verdana"/>
            </a:endParaRPr>
          </a:p>
        </p:txBody>
      </p:sp>
      <p:sp>
        <p:nvSpPr>
          <p:cNvPr id="12" name="object 7"/>
          <p:cNvSpPr txBox="1"/>
          <p:nvPr/>
        </p:nvSpPr>
        <p:spPr>
          <a:xfrm>
            <a:off x="6574275" y="3097678"/>
            <a:ext cx="4805682" cy="974488"/>
          </a:xfrm>
          <a:prstGeom prst="rect">
            <a:avLst/>
          </a:prstGeom>
        </p:spPr>
        <p:txBody>
          <a:bodyPr vert="horz" wrap="square" lIns="72000" tIns="36000" rIns="72000" bIns="36000" rtlCol="0">
            <a:spAutoFit/>
          </a:bodyPr>
          <a:lstStyle/>
          <a:p>
            <a:pPr marL="12700">
              <a:lnSpc>
                <a:spcPct val="90000"/>
              </a:lnSpc>
              <a:spcAft>
                <a:spcPts val="1200"/>
              </a:spcAft>
            </a:pPr>
            <a:r>
              <a:rPr lang="ru-RU" sz="3200" b="1" dirty="0">
                <a:solidFill>
                  <a:schemeClr val="bg1"/>
                </a:solidFill>
                <a:cs typeface="Verdana"/>
              </a:rPr>
              <a:t>Мясников Илья Юрьевич</a:t>
            </a:r>
          </a:p>
          <a:p>
            <a:pPr marL="12700">
              <a:lnSpc>
                <a:spcPct val="90000"/>
              </a:lnSpc>
            </a:pPr>
            <a:r>
              <a:rPr lang="ru-RU" sz="2200" dirty="0">
                <a:solidFill>
                  <a:schemeClr val="bg1"/>
                </a:solidFill>
                <a:cs typeface="Verdana"/>
              </a:rPr>
              <a:t>Заместитель проректора по ОД ТГУ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564870" y="4847559"/>
            <a:ext cx="42217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2039"/>
              </a:spcBef>
            </a:pPr>
            <a:r>
              <a:rPr lang="en-US" sz="3200" u="sng" spc="-10" dirty="0">
                <a:solidFill>
                  <a:schemeClr val="accent1">
                    <a:lumMod val="40000"/>
                    <a:lumOff val="60000"/>
                  </a:schemeClr>
                </a:solidFill>
                <a:cs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prorectorod@yandex.ru</a:t>
            </a:r>
            <a:endParaRPr lang="en-US" sz="3200" u="sng" dirty="0">
              <a:solidFill>
                <a:schemeClr val="accent1">
                  <a:lumMod val="40000"/>
                  <a:lumOff val="60000"/>
                </a:schemeClr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4586984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51800</TotalTime>
  <Words>292</Words>
  <Application>Microsoft Office PowerPoint</Application>
  <PresentationFormat>Широкоэкранный</PresentationFormat>
  <Paragraphs>58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Verdana</vt:lpstr>
      <vt:lpstr>Wingdings</vt:lpstr>
      <vt:lpstr>Тема Office</vt:lpstr>
      <vt:lpstr>Презентация PowerPoint</vt:lpstr>
      <vt:lpstr>Новые форматы:</vt:lpstr>
      <vt:lpstr>Вызовы:</vt:lpstr>
      <vt:lpstr>Презентация PowerPoint</vt:lpstr>
      <vt:lpstr>Особенности новых форматов</vt:lpstr>
      <vt:lpstr>Что уходит в прошлое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Тренды развития современного образования:  новые образы, смыслы и сценарии совместного будущего</dc:title>
  <dc:creator>Елена Суханова</dc:creator>
  <cp:lastModifiedBy>Пользователь</cp:lastModifiedBy>
  <cp:revision>406</cp:revision>
  <dcterms:created xsi:type="dcterms:W3CDTF">2023-07-26T03:42:30Z</dcterms:created>
  <dcterms:modified xsi:type="dcterms:W3CDTF">2026-03-23T01:34:01Z</dcterms:modified>
</cp:coreProperties>
</file>