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70" r:id="rId4"/>
    <p:sldId id="257" r:id="rId5"/>
    <p:sldId id="258" r:id="rId6"/>
    <p:sldId id="259" r:id="rId7"/>
    <p:sldId id="263" r:id="rId8"/>
    <p:sldId id="260" r:id="rId9"/>
    <p:sldId id="269" r:id="rId10"/>
    <p:sldId id="261" r:id="rId11"/>
    <p:sldId id="262" r:id="rId12"/>
    <p:sldId id="264" r:id="rId13"/>
    <p:sldId id="265" r:id="rId14"/>
    <p:sldId id="266" r:id="rId15"/>
    <p:sldId id="267" r:id="rId16"/>
    <p:sldId id="268" r:id="rId17"/>
  </p:sldIdLst>
  <p:sldSz cx="12192000" cy="6858000"/>
  <p:notesSz cx="9926638" cy="6797675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5735"/>
    <a:srgbClr val="F8EDE4"/>
    <a:srgbClr val="E8C6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714" y="11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prstGeom prst="rect">
              <a:avLst/>
            </a:prstGeom>
            <a:solidFill>
              <a:srgbClr val="ED7D31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0.17117499999999999"/>
                  <c:y val="-8.6526000000000006E-2"/>
                </c:manualLayout>
              </c:layout>
              <c:tx>
                <c:rich>
                  <a:bodyPr/>
                  <a:lstStyle/>
                  <a:p>
                    <a:fld id="{6A451A02-87DD-4B57-BB2F-775584224B93}" type="VALUE">
                      <a:rPr lang="en-US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mc="http://schemas.openxmlformats.org/markup-compatibility/2006" xmlns:c15="http://schemas.microsoft.com/office/drawing/2012/chart" xmlns:c14="http://schemas.microsoft.com/office/drawing/2007/8/2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785C-4B05-BBD1-3A691E492BAB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85C-4B05-BBD1-3A691E492B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высшее  образование</c:v>
                </c:pt>
                <c:pt idx="1">
                  <c:v>все остальные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81.099999999999994</c:v>
                </c:pt>
                <c:pt idx="1">
                  <c:v>18.899999999999999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85C-4B05-BBD1-3A691E492BA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prstGeom prst="rect">
              <a:avLst/>
            </a:prstGeom>
            <a:solidFill>
              <a:srgbClr val="777777"/>
            </a:solidFill>
            <a:ln>
              <a:noFill/>
            </a:ln>
            <a:effectLst/>
          </c:spP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85C-4B05-BBD1-3A691E492BAB}"/>
                </c:ext>
              </c:extLst>
            </c:dLbl>
            <c:dLbl>
              <c:idx val="1"/>
              <c:layout>
                <c:manualLayout>
                  <c:x val="-0.24632399999999999"/>
                  <c:y val="-9.6704999999999999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0" i="0" u="none" strike="noStrike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18,9%; </a:t>
                    </a:r>
                  </a:p>
                </c:rich>
              </c:tx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  <c:ext xmlns:c16="http://schemas.microsoft.com/office/drawing/2014/chart" uri="{C3380CC4-5D6E-409C-BE32-E72D297353CC}">
                  <c16:uniqueId val="{00000004-785C-4B05-BBD1-3A691E492BAB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высшее  образование</c:v>
                </c:pt>
                <c:pt idx="1">
                  <c:v>все остальные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12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85C-4B05-BBD1-3A691E492BA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679594272"/>
        <c:axId val="1679595936"/>
      </c:areaChart>
      <c:catAx>
        <c:axId val="16795942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679595936"/>
        <c:crosses val="autoZero"/>
        <c:auto val="1"/>
        <c:lblAlgn val="ctr"/>
        <c:lblOffset val="100"/>
        <c:noMultiLvlLbl val="0"/>
      </c:catAx>
      <c:valAx>
        <c:axId val="1679595936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679594272"/>
        <c:crosses val="autoZero"/>
        <c:crossBetween val="midCat"/>
      </c:valAx>
      <c:spPr>
        <a:prstGeom prst="rect">
          <a:avLst/>
        </a:prstGeom>
        <a:noFill/>
        <a:ln>
          <a:noFill/>
        </a:ln>
        <a:effectLst/>
      </c:spPr>
    </c:plotArea>
    <c:plotVisOnly val="1"/>
    <c:dispBlanksAs val="zero"/>
    <c:showDLblsOverMax val="0"/>
  </c:chart>
  <c:spPr>
    <a:xfrm>
      <a:off x="9104297" y="2528799"/>
      <a:ext cx="3041925" cy="2495209"/>
    </a:xfrm>
    <a:prstGeom prst="rect">
      <a:avLst/>
    </a:prstGeom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B318588-3BAC-42BB-A868-8692AB7273B9}" type="datetimeFigureOut">
              <a:rPr lang="ru-RU"/>
              <a:t>23.03.2026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67DDA3-5E1B-4008-8988-091DA34235EC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B318588-3BAC-42BB-A868-8692AB7273B9}" type="datetimeFigureOut">
              <a:rPr lang="ru-RU"/>
              <a:t>23.03.2026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67DDA3-5E1B-4008-8988-091DA34235EC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B318588-3BAC-42BB-A868-8692AB7273B9}" type="datetimeFigureOut">
              <a:rPr lang="ru-RU"/>
              <a:t>23.03.2026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67DDA3-5E1B-4008-8988-091DA34235EC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8588-3BAC-42BB-A868-8692AB7273B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DDA3-5E1B-4008-8988-091DA3423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8273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8588-3BAC-42BB-A868-8692AB7273B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DDA3-5E1B-4008-8988-091DA3423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9081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8588-3BAC-42BB-A868-8692AB7273B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DDA3-5E1B-4008-8988-091DA3423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0012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8588-3BAC-42BB-A868-8692AB7273B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DDA3-5E1B-4008-8988-091DA3423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3084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8588-3BAC-42BB-A868-8692AB7273B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DDA3-5E1B-4008-8988-091DA3423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0843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8588-3BAC-42BB-A868-8692AB7273B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DDA3-5E1B-4008-8988-091DA3423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745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8588-3BAC-42BB-A868-8692AB7273B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DDA3-5E1B-4008-8988-091DA3423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198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8588-3BAC-42BB-A868-8692AB7273B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DDA3-5E1B-4008-8988-091DA3423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231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B318588-3BAC-42BB-A868-8692AB7273B9}" type="datetimeFigureOut">
              <a:rPr lang="ru-RU"/>
              <a:t>23.03.2026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67DDA3-5E1B-4008-8988-091DA34235EC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8588-3BAC-42BB-A868-8692AB7273B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DDA3-5E1B-4008-8988-091DA3423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3745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8588-3BAC-42BB-A868-8692AB7273B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DDA3-5E1B-4008-8988-091DA3423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1782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18588-3BAC-42BB-A868-8692AB7273B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DDA3-5E1B-4008-8988-091DA3423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257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B318588-3BAC-42BB-A868-8692AB7273B9}" type="datetimeFigureOut">
              <a:rPr lang="ru-RU"/>
              <a:t>23.03.2026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67DDA3-5E1B-4008-8988-091DA34235EC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B318588-3BAC-42BB-A868-8692AB7273B9}" type="datetimeFigureOut">
              <a:rPr lang="ru-RU"/>
              <a:t>23.03.2026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67DDA3-5E1B-4008-8988-091DA34235EC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B318588-3BAC-42BB-A868-8692AB7273B9}" type="datetimeFigureOut">
              <a:rPr lang="ru-RU"/>
              <a:t>23.03.2026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67DDA3-5E1B-4008-8988-091DA34235EC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B318588-3BAC-42BB-A868-8692AB7273B9}" type="datetimeFigureOut">
              <a:rPr lang="ru-RU"/>
              <a:t>23.03.2026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67DDA3-5E1B-4008-8988-091DA34235EC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B318588-3BAC-42BB-A868-8692AB7273B9}" type="datetimeFigureOut">
              <a:rPr lang="ru-RU"/>
              <a:t>23.03.2026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67DDA3-5E1B-4008-8988-091DA34235EC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B318588-3BAC-42BB-A868-8692AB7273B9}" type="datetimeFigureOut">
              <a:rPr lang="ru-RU"/>
              <a:t>23.03.2026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67DDA3-5E1B-4008-8988-091DA34235EC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B318588-3BAC-42BB-A868-8692AB7273B9}" type="datetimeFigureOut">
              <a:rPr lang="ru-RU"/>
              <a:t>23.03.2026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67DDA3-5E1B-4008-8988-091DA34235EC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B318588-3BAC-42BB-A868-8692AB7273B9}" type="datetimeFigureOut">
              <a:rPr lang="ru-RU"/>
              <a:t>23.03.2026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C67DDA3-5E1B-4008-8988-091DA34235EC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18588-3BAC-42BB-A868-8692AB7273B9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7DDA3-5E1B-4008-8988-091DA3423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997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mun.nso.ru/page/elektronnye-kursy" TargetMode="External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Pr010@nso.ru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529" y="3588939"/>
            <a:ext cx="4224894" cy="2402032"/>
          </a:xfrm>
          <a:prstGeom prst="rect">
            <a:avLst/>
          </a:prstGeom>
        </p:spPr>
      </p:pic>
      <p:sp>
        <p:nvSpPr>
          <p:cNvPr id="8" name="Прямоугольник  1"/>
          <p:cNvSpPr/>
          <p:nvPr/>
        </p:nvSpPr>
        <p:spPr bwMode="auto">
          <a:xfrm>
            <a:off x="1" y="3588939"/>
            <a:ext cx="12191999" cy="3269061"/>
          </a:xfrm>
          <a:prstGeom prst="rect">
            <a:avLst/>
          </a:prstGeom>
          <a:solidFill>
            <a:srgbClr val="1B1A23">
              <a:alpha val="26998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1325">
              <a:lnSpc>
                <a:spcPct val="100000"/>
              </a:lnSpc>
              <a:spcBef>
                <a:spcPts val="1200"/>
              </a:spcBef>
              <a:defRPr/>
            </a:pPr>
            <a:endParaRPr lang="en-US" sz="4800">
              <a:solidFill>
                <a:schemeClr val="bg1"/>
              </a:solidFill>
              <a:latin typeface="Segoe UI"/>
              <a:cs typeface="Segoe UI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-156648" y="3588939"/>
            <a:ext cx="12370419" cy="3297313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" name="Группа 1"/>
          <p:cNvGrpSpPr/>
          <p:nvPr/>
        </p:nvGrpSpPr>
        <p:grpSpPr bwMode="auto">
          <a:xfrm>
            <a:off x="407466" y="5179125"/>
            <a:ext cx="2240835" cy="548457"/>
            <a:chOff x="217895" y="5693138"/>
            <a:chExt cx="2240835" cy="548457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4"/>
            <a:srcRect r="62507"/>
            <a:stretch/>
          </p:blipFill>
          <p:spPr bwMode="auto">
            <a:xfrm>
              <a:off x="217895" y="5891813"/>
              <a:ext cx="1321579" cy="349782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5"/>
            <a:stretch/>
          </p:blipFill>
          <p:spPr bwMode="auto">
            <a:xfrm>
              <a:off x="1539473" y="5693138"/>
              <a:ext cx="919256" cy="548457"/>
            </a:xfrm>
            <a:prstGeom prst="rect">
              <a:avLst/>
            </a:prstGeom>
          </p:spPr>
        </p:pic>
      </p:grpSp>
      <p:sp>
        <p:nvSpPr>
          <p:cNvPr id="5" name="Текст"/>
          <p:cNvSpPr txBox="1"/>
          <p:nvPr/>
        </p:nvSpPr>
        <p:spPr bwMode="auto">
          <a:xfrm>
            <a:off x="2804950" y="5353219"/>
            <a:ext cx="5455003" cy="4587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just" defTabSz="914400">
              <a:lnSpc>
                <a:spcPts val="18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defTabSz="914400">
              <a:lnSpc>
                <a:spcPts val="18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defTabSz="914400">
              <a:lnSpc>
                <a:spcPts val="18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defTabSz="914400">
              <a:lnSpc>
                <a:spcPts val="18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>
                <a:solidFill>
                  <a:srgbClr val="2D5636"/>
                </a:solidFill>
                <a:latin typeface="Helvetica"/>
                <a:cs typeface="Helvetica"/>
              </a:rPr>
              <a:t>Гриднева Галина Борисовна, Корпоративный университет Правительства Новосибирской области </a:t>
            </a:r>
            <a:endParaRPr/>
          </a:p>
        </p:txBody>
      </p:sp>
      <p:sp>
        <p:nvSpPr>
          <p:cNvPr id="6" name="Подзаголовок 11"/>
          <p:cNvSpPr>
            <a:spLocks noGrp="1"/>
          </p:cNvSpPr>
          <p:nvPr>
            <p:ph type="subTitle" idx="1"/>
          </p:nvPr>
        </p:nvSpPr>
        <p:spPr bwMode="auto">
          <a:xfrm>
            <a:off x="2509934" y="4040084"/>
            <a:ext cx="7172131" cy="948049"/>
          </a:xfrm>
        </p:spPr>
        <p:txBody>
          <a:bodyPr/>
          <a:lstStyle/>
          <a:p>
            <a:pPr>
              <a:defRPr/>
            </a:pPr>
            <a:r>
              <a:rPr lang="ru-RU" b="1">
                <a:solidFill>
                  <a:srgbClr val="002060"/>
                </a:solidFill>
                <a:latin typeface="Helvetica"/>
                <a:cs typeface="Helvetica"/>
              </a:rPr>
              <a:t>Основы муниципального управления для молодых специалистов ОМСУ</a:t>
            </a:r>
            <a:endParaRPr/>
          </a:p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Текст"/>
          <p:cNvSpPr txBox="1"/>
          <p:nvPr/>
        </p:nvSpPr>
        <p:spPr bwMode="auto">
          <a:xfrm>
            <a:off x="344807" y="1479340"/>
            <a:ext cx="5131212" cy="433624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defRPr/>
            </a:pPr>
            <a:r>
              <a:rPr lang="ru-RU" dirty="0">
                <a:solidFill>
                  <a:srgbClr val="002060"/>
                </a:solidFill>
                <a:latin typeface="Helvetica"/>
              </a:rPr>
              <a:t>Электронный курс «Добро пожаловать на муниципальную службу»: ресурс для введения в должность новых муниципальных служащих.</a:t>
            </a:r>
            <a:endParaRPr dirty="0"/>
          </a:p>
          <a:p>
            <a:pPr lvl="0">
              <a:lnSpc>
                <a:spcPct val="120000"/>
              </a:lnSpc>
              <a:defRPr/>
            </a:pPr>
            <a:r>
              <a:rPr lang="ru-RU" dirty="0">
                <a:solidFill>
                  <a:srgbClr val="002060"/>
                </a:solidFill>
                <a:latin typeface="Helvetica"/>
              </a:rPr>
              <a:t>Курс разработан Корпоративным университетом в соответствии с требованиями и при методологической поддержке Департамента организации управления и государственной гражданской службы.</a:t>
            </a:r>
            <a:endParaRPr dirty="0"/>
          </a:p>
          <a:p>
            <a:pPr lvl="0">
              <a:lnSpc>
                <a:spcPct val="120000"/>
              </a:lnSpc>
              <a:defRPr/>
            </a:pPr>
            <a:r>
              <a:rPr lang="ru-RU" b="1" dirty="0">
                <a:solidFill>
                  <a:srgbClr val="2D5636"/>
                </a:solidFill>
                <a:latin typeface="Helvetica"/>
              </a:rPr>
              <a:t>Что входит:</a:t>
            </a:r>
            <a:endParaRPr dirty="0"/>
          </a:p>
          <a:p>
            <a:pPr lvl="0">
              <a:lnSpc>
                <a:spcPct val="120000"/>
              </a:lnSpc>
              <a:defRPr/>
            </a:pPr>
            <a:r>
              <a:rPr lang="ru-RU" dirty="0">
                <a:solidFill>
                  <a:srgbClr val="002060"/>
                </a:solidFill>
                <a:latin typeface="Helvetica"/>
              </a:rPr>
              <a:t>Системное изложение основ правового статуса служащего</a:t>
            </a:r>
            <a:endParaRPr dirty="0"/>
          </a:p>
          <a:p>
            <a:pPr lvl="0">
              <a:lnSpc>
                <a:spcPct val="120000"/>
              </a:lnSpc>
              <a:defRPr/>
            </a:pPr>
            <a:r>
              <a:rPr lang="ru-RU" dirty="0">
                <a:solidFill>
                  <a:srgbClr val="002060"/>
                </a:solidFill>
                <a:latin typeface="Helvetica"/>
              </a:rPr>
              <a:t>Модули по противодействию коррупции и этике служебного поведения</a:t>
            </a:r>
            <a:endParaRPr dirty="0"/>
          </a:p>
          <a:p>
            <a:pPr lvl="0">
              <a:lnSpc>
                <a:spcPct val="120000"/>
              </a:lnSpc>
              <a:defRPr/>
            </a:pPr>
            <a:r>
              <a:rPr lang="ru-RU" dirty="0">
                <a:solidFill>
                  <a:srgbClr val="002060"/>
                </a:solidFill>
                <a:latin typeface="Helvetica"/>
              </a:rPr>
              <a:t>Разъяснение порядка аттестации и особенностей муниципальных должностей</a:t>
            </a:r>
            <a:endParaRPr dirty="0"/>
          </a:p>
        </p:txBody>
      </p:sp>
      <p:grpSp>
        <p:nvGrpSpPr>
          <p:cNvPr id="12" name="Группа 11"/>
          <p:cNvGrpSpPr/>
          <p:nvPr/>
        </p:nvGrpSpPr>
        <p:grpSpPr bwMode="auto">
          <a:xfrm>
            <a:off x="5703614" y="970156"/>
            <a:ext cx="5574031" cy="2987602"/>
            <a:chOff x="-869549" y="-1254620"/>
            <a:chExt cx="10099414" cy="5417445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3"/>
            <a:srcRect l="20285" t="27834" r="20504" b="9412"/>
            <a:stretch/>
          </p:blipFill>
          <p:spPr bwMode="auto">
            <a:xfrm>
              <a:off x="2656627" y="-255653"/>
              <a:ext cx="6573239" cy="3773527"/>
            </a:xfrm>
            <a:prstGeom prst="rect">
              <a:avLst/>
            </a:prstGeom>
          </p:spPr>
        </p:pic>
        <p:grpSp>
          <p:nvGrpSpPr>
            <p:cNvPr id="14" name="Группа 13"/>
            <p:cNvGrpSpPr/>
            <p:nvPr/>
          </p:nvGrpSpPr>
          <p:grpSpPr bwMode="auto">
            <a:xfrm>
              <a:off x="-869549" y="-1254620"/>
              <a:ext cx="8732579" cy="5417445"/>
              <a:chOff x="-869549" y="-1254620"/>
              <a:chExt cx="8732579" cy="5417445"/>
            </a:xfrm>
          </p:grpSpPr>
          <p:pic>
            <p:nvPicPr>
              <p:cNvPr id="15" name="Рисунок 14"/>
              <p:cNvPicPr>
                <a:picLocks noChangeAspect="1"/>
              </p:cNvPicPr>
              <p:nvPr/>
            </p:nvPicPr>
            <p:blipFill>
              <a:blip r:embed="rId4"/>
              <a:stretch/>
            </p:blipFill>
            <p:spPr bwMode="auto">
              <a:xfrm>
                <a:off x="-600316" y="-284998"/>
                <a:ext cx="4772516" cy="2641302"/>
              </a:xfrm>
              <a:prstGeom prst="rect">
                <a:avLst/>
              </a:prstGeom>
            </p:spPr>
          </p:pic>
          <p:pic>
            <p:nvPicPr>
              <p:cNvPr id="16" name="Рисунок 15"/>
              <p:cNvPicPr>
                <a:picLocks noChangeAspect="1"/>
              </p:cNvPicPr>
              <p:nvPr/>
            </p:nvPicPr>
            <p:blipFill>
              <a:blip r:embed="rId5"/>
              <a:srcRect l="22503" t="28777" r="26077" b="9610"/>
              <a:stretch/>
            </p:blipFill>
            <p:spPr bwMode="auto">
              <a:xfrm>
                <a:off x="-869549" y="1699993"/>
                <a:ext cx="3794523" cy="2462832"/>
              </a:xfrm>
              <a:prstGeom prst="rect">
                <a:avLst/>
              </a:prstGeom>
              <a:ln>
                <a:solidFill>
                  <a:srgbClr val="0070C0"/>
                </a:solidFill>
              </a:ln>
            </p:spPr>
          </p:pic>
          <p:pic>
            <p:nvPicPr>
              <p:cNvPr id="17" name="Рисунок 16"/>
              <p:cNvPicPr>
                <a:picLocks noChangeAspect="1"/>
              </p:cNvPicPr>
              <p:nvPr/>
            </p:nvPicPr>
            <p:blipFill>
              <a:blip r:embed="rId6"/>
              <a:srcRect l="35454" t="28118" r="34436" b="11376"/>
              <a:stretch/>
            </p:blipFill>
            <p:spPr bwMode="auto">
              <a:xfrm>
                <a:off x="4076614" y="-1254620"/>
                <a:ext cx="3786416" cy="4121343"/>
              </a:xfrm>
              <a:prstGeom prst="rect">
                <a:avLst/>
              </a:prstGeom>
              <a:ln>
                <a:solidFill>
                  <a:srgbClr val="0070C0"/>
                </a:solidFill>
              </a:ln>
            </p:spPr>
          </p:pic>
        </p:grp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7797873" y="2827786"/>
            <a:ext cx="2810588" cy="158095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 bwMode="auto">
          <a:xfrm>
            <a:off x="5703614" y="5052437"/>
            <a:ext cx="2832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u="sng" dirty="0">
                <a:latin typeface="Helvetica"/>
                <a:cs typeface="Helvetica"/>
                <a:hlinkClick r:id="rId8" tooltip="https://new-acc-space-3979.ispring.ru/app/preview/c9de6d9e-21d7-11f1-a044-e69f05dd2d8b"/>
              </a:rPr>
              <a:t>Посмотреть курс</a:t>
            </a:r>
            <a:endParaRPr lang="ru-RU" dirty="0">
              <a:latin typeface="Helvetica"/>
              <a:cs typeface="Helvetica"/>
            </a:endParaRPr>
          </a:p>
        </p:txBody>
      </p:sp>
      <p:sp>
        <p:nvSpPr>
          <p:cNvPr id="19" name="Заголовок"/>
          <p:cNvSpPr txBox="1"/>
          <p:nvPr/>
        </p:nvSpPr>
        <p:spPr bwMode="auto">
          <a:xfrm>
            <a:off x="284710" y="933255"/>
            <a:ext cx="11579224" cy="44749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algn="l" defTabSz="914400">
              <a:lnSpc>
                <a:spcPts val="5500"/>
              </a:lnSpc>
              <a:spcBef>
                <a:spcPts val="0"/>
              </a:spcBef>
              <a:buNone/>
              <a:defRPr sz="5000" b="1" i="0">
                <a:solidFill>
                  <a:srgbClr val="2B313F"/>
                </a:solidFill>
                <a:latin typeface="Helvetica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ru-RU" sz="1800" dirty="0" smtClean="0">
                <a:solidFill>
                  <a:srgbClr val="002060"/>
                </a:solidFill>
              </a:rPr>
              <a:t>Электронный курс «Добро пожаловать на муниципальную службу»</a:t>
            </a:r>
            <a:endParaRPr sz="1800" dirty="0"/>
          </a:p>
          <a:p>
            <a:pPr lvl="0">
              <a:lnSpc>
                <a:spcPct val="100000"/>
              </a:lnSpc>
              <a:defRPr/>
            </a:pP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20" name="Скругленный прямоугольник 19">
            <a:hlinkClick r:id="" action="ppaction://hlinkshowjump?jump=nextslide"/>
          </p:cNvPr>
          <p:cNvSpPr/>
          <p:nvPr/>
        </p:nvSpPr>
        <p:spPr bwMode="auto">
          <a:xfrm>
            <a:off x="11109026" y="6165130"/>
            <a:ext cx="777240" cy="539496"/>
          </a:xfrm>
          <a:prstGeom prst="roundRect">
            <a:avLst/>
          </a:prstGeom>
          <a:solidFill>
            <a:srgbClr val="2E5735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411" y="4424341"/>
            <a:ext cx="1740789" cy="17407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460" y="1352338"/>
            <a:ext cx="4620768" cy="5352288"/>
          </a:xfrm>
          <a:prstGeom prst="rect">
            <a:avLst/>
          </a:prstGeom>
        </p:spPr>
      </p:pic>
      <p:sp>
        <p:nvSpPr>
          <p:cNvPr id="4" name="Текст"/>
          <p:cNvSpPr txBox="1"/>
          <p:nvPr/>
        </p:nvSpPr>
        <p:spPr bwMode="auto">
          <a:xfrm>
            <a:off x="1036391" y="1933905"/>
            <a:ext cx="6155495" cy="39250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just" defTabSz="914400">
              <a:lnSpc>
                <a:spcPts val="18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defTabSz="914400">
              <a:lnSpc>
                <a:spcPts val="18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defTabSz="914400">
              <a:lnSpc>
                <a:spcPts val="18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defTabSz="914400">
              <a:lnSpc>
                <a:spcPts val="18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ts val="2100"/>
              </a:lnSpc>
              <a:defRPr/>
            </a:pPr>
            <a:r>
              <a:rPr lang="ru-RU" dirty="0">
                <a:solidFill>
                  <a:srgbClr val="2A2D72"/>
                </a:solidFill>
                <a:latin typeface="Helvetica"/>
              </a:rPr>
              <a:t>Адаптация образовательных продуктов под конкретные потребности каждого района.  </a:t>
            </a:r>
            <a:endParaRPr dirty="0"/>
          </a:p>
          <a:p>
            <a:pPr lvl="0">
              <a:lnSpc>
                <a:spcPts val="2100"/>
              </a:lnSpc>
              <a:defRPr/>
            </a:pPr>
            <a:r>
              <a:rPr lang="ru-RU" dirty="0">
                <a:solidFill>
                  <a:srgbClr val="2A2D72"/>
                </a:solidFill>
                <a:latin typeface="Helvetica"/>
              </a:rPr>
              <a:t>Для этого мы разрабатываем индивидуальный подход, использующий гибкие образовательные форматы</a:t>
            </a:r>
            <a:r>
              <a:rPr lang="ru-RU" b="1" dirty="0">
                <a:solidFill>
                  <a:srgbClr val="2D5636"/>
                </a:solidFill>
                <a:latin typeface="Helvetica"/>
              </a:rPr>
              <a:t>. Для чего?</a:t>
            </a:r>
            <a:endParaRPr b="1" dirty="0">
              <a:solidFill>
                <a:srgbClr val="2D5636"/>
              </a:solidFill>
            </a:endParaRPr>
          </a:p>
          <a:p>
            <a:pPr marL="285750" lvl="0" indent="-285750">
              <a:lnSpc>
                <a:spcPts val="2100"/>
              </a:lnSpc>
              <a:buClr>
                <a:srgbClr val="2A2D72"/>
              </a:buClr>
              <a:buFont typeface="Wingdings"/>
              <a:buChar char="§"/>
              <a:defRPr/>
            </a:pPr>
            <a:r>
              <a:rPr lang="ru-RU" dirty="0">
                <a:solidFill>
                  <a:srgbClr val="2A2D72"/>
                </a:solidFill>
                <a:latin typeface="Helvetica"/>
              </a:rPr>
              <a:t>новые целевые аудитории </a:t>
            </a:r>
            <a:r>
              <a:rPr lang="ru-RU" dirty="0" err="1">
                <a:solidFill>
                  <a:srgbClr val="2A2D72"/>
                </a:solidFill>
                <a:latin typeface="Helvetica"/>
              </a:rPr>
              <a:t>ПТСР</a:t>
            </a:r>
            <a:r>
              <a:rPr lang="ru-RU" dirty="0">
                <a:solidFill>
                  <a:srgbClr val="2A2D72"/>
                </a:solidFill>
                <a:latin typeface="Helvetica"/>
              </a:rPr>
              <a:t>, </a:t>
            </a:r>
            <a:r>
              <a:rPr lang="ru-RU" dirty="0" err="1">
                <a:solidFill>
                  <a:srgbClr val="2A2D72"/>
                </a:solidFill>
                <a:latin typeface="Helvetica"/>
              </a:rPr>
              <a:t>СВО</a:t>
            </a:r>
            <a:r>
              <a:rPr lang="ru-RU" dirty="0">
                <a:solidFill>
                  <a:srgbClr val="2A2D72"/>
                </a:solidFill>
                <a:latin typeface="Helvetica"/>
              </a:rPr>
              <a:t> </a:t>
            </a:r>
            <a:endParaRPr dirty="0"/>
          </a:p>
          <a:p>
            <a:pPr marL="285750" lvl="0" indent="-285750">
              <a:lnSpc>
                <a:spcPts val="2100"/>
              </a:lnSpc>
              <a:buClr>
                <a:srgbClr val="2A2D72"/>
              </a:buClr>
              <a:buFont typeface="Wingdings"/>
              <a:buChar char="§"/>
              <a:defRPr/>
            </a:pPr>
            <a:r>
              <a:rPr lang="ru-RU" dirty="0" err="1">
                <a:solidFill>
                  <a:srgbClr val="2A2D72"/>
                </a:solidFill>
                <a:latin typeface="Helvetica"/>
              </a:rPr>
              <a:t>клиентоцентричность</a:t>
            </a:r>
            <a:r>
              <a:rPr lang="ru-RU" dirty="0">
                <a:solidFill>
                  <a:srgbClr val="2A2D72"/>
                </a:solidFill>
                <a:latin typeface="Helvetica"/>
              </a:rPr>
              <a:t>: услуга как продукт</a:t>
            </a:r>
            <a:endParaRPr dirty="0"/>
          </a:p>
          <a:p>
            <a:pPr marL="285750" lvl="0" indent="-285750">
              <a:lnSpc>
                <a:spcPts val="2100"/>
              </a:lnSpc>
              <a:buClr>
                <a:srgbClr val="2A2D72"/>
              </a:buClr>
              <a:buFont typeface="Wingdings"/>
              <a:buChar char="§"/>
              <a:defRPr/>
            </a:pPr>
            <a:r>
              <a:rPr lang="ru-RU" dirty="0">
                <a:solidFill>
                  <a:srgbClr val="2A2D72"/>
                </a:solidFill>
                <a:latin typeface="Helvetica"/>
              </a:rPr>
              <a:t>внутренняя </a:t>
            </a:r>
            <a:r>
              <a:rPr lang="ru-RU" dirty="0" err="1">
                <a:solidFill>
                  <a:srgbClr val="2A2D72"/>
                </a:solidFill>
                <a:latin typeface="Helvetica"/>
              </a:rPr>
              <a:t>ресурсность</a:t>
            </a:r>
            <a:r>
              <a:rPr lang="ru-RU" dirty="0">
                <a:solidFill>
                  <a:srgbClr val="2A2D72"/>
                </a:solidFill>
                <a:latin typeface="Helvetica"/>
              </a:rPr>
              <a:t> и управление изменениями: как сохранить себя, когда все постоянно меняется</a:t>
            </a:r>
            <a:endParaRPr dirty="0"/>
          </a:p>
          <a:p>
            <a:pPr marL="285750" lvl="0" indent="-285750">
              <a:lnSpc>
                <a:spcPts val="2100"/>
              </a:lnSpc>
              <a:buClr>
                <a:srgbClr val="2A2D72"/>
              </a:buClr>
              <a:buFont typeface="Wingdings"/>
              <a:buChar char="§"/>
              <a:defRPr/>
            </a:pPr>
            <a:r>
              <a:rPr lang="ru-RU" dirty="0">
                <a:solidFill>
                  <a:srgbClr val="2A2D72"/>
                </a:solidFill>
                <a:latin typeface="Helvetica"/>
              </a:rPr>
              <a:t>развитие территории: какие компетенции усилить, чтобы люди оставались и развивали территорию</a:t>
            </a:r>
            <a:endParaRPr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/>
        </p:blipFill>
        <p:spPr bwMode="auto">
          <a:xfrm>
            <a:off x="1036391" y="5375564"/>
            <a:ext cx="589099" cy="643477"/>
          </a:xfrm>
          <a:prstGeom prst="rect">
            <a:avLst/>
          </a:prstGeom>
        </p:spPr>
      </p:pic>
      <p:cxnSp>
        <p:nvCxnSpPr>
          <p:cNvPr id="6" name="Линия"/>
          <p:cNvCxnSpPr>
            <a:cxnSpLocks/>
          </p:cNvCxnSpPr>
          <p:nvPr/>
        </p:nvCxnSpPr>
        <p:spPr bwMode="auto">
          <a:xfrm>
            <a:off x="1036391" y="5423486"/>
            <a:ext cx="5728818" cy="0"/>
          </a:xfrm>
          <a:prstGeom prst="line">
            <a:avLst/>
          </a:prstGeom>
          <a:ln w="19050">
            <a:solidFill>
              <a:srgbClr val="E8C6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Текст"/>
          <p:cNvSpPr txBox="1"/>
          <p:nvPr/>
        </p:nvSpPr>
        <p:spPr bwMode="auto">
          <a:xfrm>
            <a:off x="2096700" y="5263715"/>
            <a:ext cx="4975550" cy="5381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just" defTabSz="914400">
              <a:lnSpc>
                <a:spcPts val="18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defTabSz="914400">
              <a:lnSpc>
                <a:spcPts val="18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defTabSz="914400">
              <a:lnSpc>
                <a:spcPts val="18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defTabSz="914400">
              <a:lnSpc>
                <a:spcPts val="18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100"/>
              </a:lnSpc>
              <a:defRPr/>
            </a:pPr>
            <a:r>
              <a:rPr lang="ru-RU" sz="1600" dirty="0">
                <a:solidFill>
                  <a:srgbClr val="2D5636"/>
                </a:solidFill>
                <a:latin typeface="Helvetica"/>
                <a:cs typeface="Helvetica"/>
              </a:rPr>
              <a:t>Подбираем ключик к каждому</a:t>
            </a:r>
            <a:endParaRPr dirty="0"/>
          </a:p>
        </p:txBody>
      </p:sp>
      <p:sp>
        <p:nvSpPr>
          <p:cNvPr id="9" name="TextBox 8"/>
          <p:cNvSpPr txBox="1"/>
          <p:nvPr/>
        </p:nvSpPr>
        <p:spPr bwMode="auto">
          <a:xfrm>
            <a:off x="274656" y="1434136"/>
            <a:ext cx="112757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83072"/>
                </a:solidFill>
                <a:latin typeface="Golos Text DemiBold"/>
              </a:rPr>
              <a:t>Индивидуальный </a:t>
            </a:r>
            <a:r>
              <a:rPr lang="ru-RU" b="1" dirty="0" smtClean="0">
                <a:solidFill>
                  <a:srgbClr val="083072"/>
                </a:solidFill>
                <a:latin typeface="Golos Text DemiBold"/>
              </a:rPr>
              <a:t>подход к территориям </a:t>
            </a:r>
            <a:endParaRPr b="1" dirty="0">
              <a:solidFill>
                <a:prstClr val="black"/>
              </a:solidFill>
              <a:latin typeface="Golos Text"/>
              <a:cs typeface="Arial"/>
            </a:endParaRPr>
          </a:p>
        </p:txBody>
      </p:sp>
      <p:sp>
        <p:nvSpPr>
          <p:cNvPr id="10" name="Скругленный прямоугольник 9">
            <a:hlinkClick r:id="" action="ppaction://hlinkshowjump?jump=nextslide"/>
          </p:cNvPr>
          <p:cNvSpPr/>
          <p:nvPr/>
        </p:nvSpPr>
        <p:spPr bwMode="auto">
          <a:xfrm>
            <a:off x="11109026" y="6165130"/>
            <a:ext cx="777240" cy="539496"/>
          </a:xfrm>
          <a:prstGeom prst="roundRect">
            <a:avLst/>
          </a:prstGeom>
          <a:solidFill>
            <a:srgbClr val="2E5735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3" name="Линия"/>
          <p:cNvCxnSpPr>
            <a:cxnSpLocks/>
          </p:cNvCxnSpPr>
          <p:nvPr/>
        </p:nvCxnSpPr>
        <p:spPr bwMode="auto">
          <a:xfrm>
            <a:off x="4392710" y="566120"/>
            <a:ext cx="0" cy="161925"/>
          </a:xfrm>
          <a:prstGeom prst="line">
            <a:avLst/>
          </a:prstGeom>
          <a:noFill/>
          <a:ln w="19050" cap="flat" cmpd="sng" algn="ctr">
            <a:solidFill>
              <a:srgbClr val="2B313F"/>
            </a:solidFill>
            <a:prstDash val="solid"/>
            <a:miter lim="800000"/>
          </a:ln>
          <a:effectLst/>
        </p:spPr>
      </p:cxnSp>
      <p:cxnSp>
        <p:nvCxnSpPr>
          <p:cNvPr id="4" name="Линия"/>
          <p:cNvCxnSpPr>
            <a:cxnSpLocks/>
          </p:cNvCxnSpPr>
          <p:nvPr/>
        </p:nvCxnSpPr>
        <p:spPr bwMode="auto">
          <a:xfrm>
            <a:off x="370683" y="566120"/>
            <a:ext cx="0" cy="161925"/>
          </a:xfrm>
          <a:prstGeom prst="line">
            <a:avLst/>
          </a:prstGeom>
          <a:noFill/>
          <a:ln w="19050" cap="flat" cmpd="sng" algn="ctr">
            <a:solidFill>
              <a:srgbClr val="2B313F"/>
            </a:solidFill>
            <a:prstDash val="solid"/>
            <a:miter lim="800000"/>
          </a:ln>
          <a:effectLst/>
        </p:spPr>
      </p:cxn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 l="412" r="412"/>
          <a:stretch/>
        </p:blipFill>
        <p:spPr bwMode="auto">
          <a:xfrm>
            <a:off x="6925452" y="6905"/>
            <a:ext cx="5266548" cy="3718569"/>
          </a:xfrm>
          <a:prstGeom prst="rect">
            <a:avLst/>
          </a:prstGeom>
        </p:spPr>
      </p:pic>
      <p:sp>
        <p:nvSpPr>
          <p:cNvPr id="6" name="Текст"/>
          <p:cNvSpPr txBox="1"/>
          <p:nvPr/>
        </p:nvSpPr>
        <p:spPr bwMode="auto">
          <a:xfrm>
            <a:off x="366713" y="1240881"/>
            <a:ext cx="6308407" cy="2157513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92500" lnSpcReduction="3000"/>
          </a:bodyPr>
          <a:lstStyle>
            <a:lvl1pPr marL="0" marR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>
              <a:lnSpc>
                <a:spcPts val="23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900" b="1" i="0" u="none" strike="noStrike" cap="none" spc="0" dirty="0">
                <a:ln>
                  <a:noFill/>
                </a:ln>
                <a:solidFill>
                  <a:srgbClr val="2E5735"/>
                </a:solidFill>
                <a:latin typeface="Helvetica"/>
              </a:rPr>
              <a:t>Муниципальные команды </a:t>
            </a:r>
            <a:endParaRPr sz="1900" dirty="0">
              <a:solidFill>
                <a:srgbClr val="2E5735"/>
              </a:solidFill>
            </a:endParaRPr>
          </a:p>
          <a:p>
            <a:pPr marL="0" marR="0" lvl="0" indent="0" algn="l" defTabSz="914400">
              <a:lnSpc>
                <a:spcPts val="23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700" b="0" i="0" u="none" strike="noStrike" cap="none" spc="0" dirty="0">
                <a:ln>
                  <a:noFill/>
                </a:ln>
                <a:solidFill>
                  <a:srgbClr val="2A2D72"/>
                </a:solidFill>
                <a:latin typeface="Helvetica"/>
              </a:rPr>
              <a:t>На основе тестирования и оценочных сессий мы составляем портрет каждой команды, определив наиболее актуальные направления развития. В этих программах мы акцентируем внимание на востребованных </a:t>
            </a:r>
            <a:r>
              <a:rPr lang="ru-RU" sz="1700" b="0" i="0" u="none" strike="noStrike" cap="none" spc="0" dirty="0" smtClean="0">
                <a:ln>
                  <a:noFill/>
                </a:ln>
                <a:solidFill>
                  <a:srgbClr val="2A2D72"/>
                </a:solidFill>
                <a:latin typeface="Helvetica"/>
              </a:rPr>
              <a:t>модулях: </a:t>
            </a:r>
            <a:endParaRPr sz="1700" dirty="0"/>
          </a:p>
        </p:txBody>
      </p:sp>
      <p:sp>
        <p:nvSpPr>
          <p:cNvPr id="7" name="Текст"/>
          <p:cNvSpPr txBox="1"/>
          <p:nvPr/>
        </p:nvSpPr>
        <p:spPr bwMode="auto">
          <a:xfrm>
            <a:off x="431134" y="3028832"/>
            <a:ext cx="4405751" cy="72228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100" b="1" i="0" u="none" strike="noStrike" cap="none" spc="0">
                <a:ln>
                  <a:noFill/>
                </a:ln>
                <a:solidFill>
                  <a:schemeClr val="bg1"/>
                </a:solidFill>
                <a:latin typeface="Helvetica"/>
                <a:ea typeface="+mn-ea"/>
                <a:cs typeface="+mn-cs"/>
              </a:rPr>
              <a:t>Ключевые навыки руководителя. Проектный менеджмент</a:t>
            </a:r>
            <a:endParaRPr/>
          </a:p>
          <a:p>
            <a:pPr marL="0" marR="0" lvl="0" indent="0" algn="l" defTabSz="914400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000" b="0" i="0" u="none" strike="noStrike" cap="none" spc="0">
                <a:ln>
                  <a:noFill/>
                </a:ln>
                <a:solidFill>
                  <a:schemeClr val="bg1"/>
                </a:solidFill>
                <a:latin typeface="Helvetica"/>
                <a:ea typeface="+mn-ea"/>
                <a:cs typeface="+mn-cs"/>
              </a:rPr>
              <a:t>Управленческие компетенции. Проектное управление</a:t>
            </a:r>
            <a:endParaRPr/>
          </a:p>
        </p:txBody>
      </p:sp>
      <p:sp>
        <p:nvSpPr>
          <p:cNvPr id="8" name="Текст"/>
          <p:cNvSpPr txBox="1"/>
          <p:nvPr/>
        </p:nvSpPr>
        <p:spPr bwMode="auto">
          <a:xfrm>
            <a:off x="431133" y="3850589"/>
            <a:ext cx="4405751" cy="7407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ts val="18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100" b="1" i="0" u="none" strike="noStrike" cap="none" spc="0">
                <a:ln>
                  <a:noFill/>
                </a:ln>
                <a:solidFill>
                  <a:schemeClr val="bg1"/>
                </a:solidFill>
                <a:latin typeface="Helvetica"/>
                <a:ea typeface="+mn-ea"/>
                <a:cs typeface="+mn-cs"/>
              </a:rPr>
              <a:t>Командное лидерство. Развитие потенциала команды 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100" b="0" i="0" u="none" strike="noStrike" cap="none" spc="0">
                <a:ln>
                  <a:noFill/>
                </a:ln>
                <a:solidFill>
                  <a:schemeClr val="bg1"/>
                </a:solidFill>
                <a:latin typeface="Helvetica"/>
                <a:ea typeface="+mn-ea"/>
                <a:cs typeface="+mn-cs"/>
              </a:rPr>
              <a:t>Коммуникации доверия. Командное взаимодействие. Внутренняя и внешняя сила команды</a:t>
            </a:r>
            <a:endParaRPr/>
          </a:p>
        </p:txBody>
      </p:sp>
      <p:sp>
        <p:nvSpPr>
          <p:cNvPr id="9" name="Текст"/>
          <p:cNvSpPr txBox="1"/>
          <p:nvPr/>
        </p:nvSpPr>
        <p:spPr bwMode="auto">
          <a:xfrm>
            <a:off x="425102" y="4709315"/>
            <a:ext cx="4405751" cy="813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050" b="1" i="0" u="none" strike="noStrike" cap="none" spc="0">
                <a:ln>
                  <a:noFill/>
                </a:ln>
                <a:solidFill>
                  <a:schemeClr val="bg1"/>
                </a:solidFill>
                <a:latin typeface="Helvetica"/>
                <a:ea typeface="+mn-ea"/>
                <a:cs typeface="+mn-cs"/>
              </a:rPr>
              <a:t>Развитие территории: потенциал, риски и новые возможности</a:t>
            </a:r>
            <a:endParaRPr/>
          </a:p>
          <a:p>
            <a:pPr marL="0" marR="0" lvl="0" indent="0" algn="l" defTabSz="914400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050" b="0" i="0" u="none" strike="noStrike" cap="none" spc="0">
                <a:ln>
                  <a:noFill/>
                </a:ln>
                <a:solidFill>
                  <a:schemeClr val="bg1"/>
                </a:solidFill>
                <a:latin typeface="Helvetica"/>
                <a:ea typeface="+mn-ea"/>
                <a:cs typeface="+mn-cs"/>
              </a:rPr>
              <a:t>Привлечение инвестиций. Бренд территории. Туризм</a:t>
            </a:r>
            <a:endParaRPr/>
          </a:p>
        </p:txBody>
      </p:sp>
      <p:sp>
        <p:nvSpPr>
          <p:cNvPr id="10" name="Текст"/>
          <p:cNvSpPr txBox="1"/>
          <p:nvPr/>
        </p:nvSpPr>
        <p:spPr bwMode="auto">
          <a:xfrm>
            <a:off x="425101" y="5646108"/>
            <a:ext cx="4405751" cy="82365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marR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ts val="18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100" b="1" i="0" u="none" strike="noStrike" cap="none" spc="0">
                <a:ln>
                  <a:noFill/>
                </a:ln>
                <a:solidFill>
                  <a:schemeClr val="bg1"/>
                </a:solidFill>
                <a:latin typeface="Helvetica"/>
                <a:ea typeface="+mn-ea"/>
                <a:cs typeface="+mn-cs"/>
              </a:rPr>
              <a:t>Основы клиентоцентричности процессного управления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100" b="0" i="0" u="none" strike="noStrike" cap="none" spc="0">
                <a:ln>
                  <a:noFill/>
                </a:ln>
                <a:solidFill>
                  <a:schemeClr val="bg1"/>
                </a:solidFill>
                <a:latin typeface="Helvetica"/>
                <a:ea typeface="+mn-ea"/>
                <a:cs typeface="+mn-cs"/>
              </a:rPr>
              <a:t>Процессное управление. Бережливое управление. Дизайн мышление</a:t>
            </a:r>
            <a:endParaRPr/>
          </a:p>
        </p:txBody>
      </p:sp>
      <p:cxnSp>
        <p:nvCxnSpPr>
          <p:cNvPr id="11" name="Соединительная линия уступом 10"/>
          <p:cNvCxnSpPr>
            <a:cxnSpLocks/>
          </p:cNvCxnSpPr>
          <p:nvPr/>
        </p:nvCxnSpPr>
        <p:spPr bwMode="auto">
          <a:xfrm rot="16199998" flipH="1">
            <a:off x="6701774" y="4822130"/>
            <a:ext cx="1083746" cy="45650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E8C6AA"/>
            </a:solidFill>
            <a:prstDash val="solid"/>
            <a:miter lim="800000"/>
          </a:ln>
          <a:effectLst/>
        </p:spPr>
      </p:cxnSp>
      <p:sp>
        <p:nvSpPr>
          <p:cNvPr id="12" name="TextBox 11"/>
          <p:cNvSpPr txBox="1"/>
          <p:nvPr/>
        </p:nvSpPr>
        <p:spPr bwMode="auto">
          <a:xfrm>
            <a:off x="8169539" y="5974184"/>
            <a:ext cx="10751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00">
                <a:solidFill>
                  <a:srgbClr val="2D5636"/>
                </a:solidFill>
                <a:latin typeface="Helvetica"/>
              </a:rPr>
              <a:t>онлайн-курсы</a:t>
            </a:r>
            <a:endParaRPr/>
          </a:p>
        </p:txBody>
      </p:sp>
      <p:cxnSp>
        <p:nvCxnSpPr>
          <p:cNvPr id="13" name="Соединительная линия уступом 12"/>
          <p:cNvCxnSpPr>
            <a:cxnSpLocks/>
          </p:cNvCxnSpPr>
          <p:nvPr/>
        </p:nvCxnSpPr>
        <p:spPr bwMode="auto">
          <a:xfrm rot="16199998" flipH="1">
            <a:off x="7338171" y="4951604"/>
            <a:ext cx="1106741" cy="220548"/>
          </a:xfrm>
          <a:prstGeom prst="bentConnector3">
            <a:avLst>
              <a:gd name="adj1" fmla="val 50001"/>
            </a:avLst>
          </a:prstGeom>
          <a:noFill/>
          <a:ln w="6350" cap="flat" cmpd="sng" algn="ctr">
            <a:solidFill>
              <a:srgbClr val="E8C6AA"/>
            </a:solidFill>
            <a:prstDash val="solid"/>
            <a:miter lim="800000"/>
          </a:ln>
          <a:effectLst/>
        </p:spPr>
      </p:cxnSp>
      <p:cxnSp>
        <p:nvCxnSpPr>
          <p:cNvPr id="14" name="Соединительная линия уступом 13"/>
          <p:cNvCxnSpPr>
            <a:cxnSpLocks/>
          </p:cNvCxnSpPr>
          <p:nvPr/>
        </p:nvCxnSpPr>
        <p:spPr bwMode="auto">
          <a:xfrm rot="16199998" flipH="1">
            <a:off x="8282052" y="5182321"/>
            <a:ext cx="1236299" cy="52456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E8C6AA"/>
            </a:solidFill>
            <a:prstDash val="solid"/>
            <a:miter lim="800000"/>
          </a:ln>
          <a:effectLst/>
        </p:spPr>
      </p:cxnSp>
      <p:cxnSp>
        <p:nvCxnSpPr>
          <p:cNvPr id="15" name="Соединительная линия уступом 14"/>
          <p:cNvCxnSpPr>
            <a:cxnSpLocks/>
          </p:cNvCxnSpPr>
          <p:nvPr/>
        </p:nvCxnSpPr>
        <p:spPr bwMode="auto">
          <a:xfrm rot="16199998" flipH="1">
            <a:off x="9108283" y="5220646"/>
            <a:ext cx="1238418" cy="453797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E8C6AA"/>
            </a:solidFill>
            <a:prstDash val="solid"/>
            <a:miter lim="800000"/>
          </a:ln>
          <a:effectLst/>
        </p:spPr>
      </p:cxnSp>
      <p:sp>
        <p:nvSpPr>
          <p:cNvPr id="16" name="TextBox 15"/>
          <p:cNvSpPr txBox="1"/>
          <p:nvPr/>
        </p:nvSpPr>
        <p:spPr bwMode="auto">
          <a:xfrm>
            <a:off x="8983303" y="6062751"/>
            <a:ext cx="1488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000">
                <a:solidFill>
                  <a:srgbClr val="2D5636"/>
                </a:solidFill>
                <a:latin typeface="Helvetica"/>
              </a:rPr>
              <a:t>муниципальный портал</a:t>
            </a:r>
            <a:endParaRPr/>
          </a:p>
        </p:txBody>
      </p:sp>
      <p:sp>
        <p:nvSpPr>
          <p:cNvPr id="17" name="TextBox 16"/>
          <p:cNvSpPr txBox="1"/>
          <p:nvPr/>
        </p:nvSpPr>
        <p:spPr bwMode="auto">
          <a:xfrm>
            <a:off x="6551641" y="5693419"/>
            <a:ext cx="12550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00">
                <a:solidFill>
                  <a:srgbClr val="2D5636"/>
                </a:solidFill>
                <a:latin typeface="Helvetica"/>
              </a:rPr>
              <a:t>тренинги</a:t>
            </a:r>
            <a:endParaRPr/>
          </a:p>
        </p:txBody>
      </p:sp>
      <p:sp>
        <p:nvSpPr>
          <p:cNvPr id="18" name="TextBox 17"/>
          <p:cNvSpPr txBox="1"/>
          <p:nvPr/>
        </p:nvSpPr>
        <p:spPr bwMode="auto">
          <a:xfrm>
            <a:off x="7384157" y="5716677"/>
            <a:ext cx="12550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00">
                <a:solidFill>
                  <a:srgbClr val="2D5636"/>
                </a:solidFill>
                <a:latin typeface="Helvetica"/>
              </a:rPr>
              <a:t>вебинары</a:t>
            </a:r>
            <a:endParaRPr/>
          </a:p>
        </p:txBody>
      </p:sp>
      <p:cxnSp>
        <p:nvCxnSpPr>
          <p:cNvPr id="19" name="Соединительная линия уступом 18"/>
          <p:cNvCxnSpPr>
            <a:cxnSpLocks/>
          </p:cNvCxnSpPr>
          <p:nvPr/>
        </p:nvCxnSpPr>
        <p:spPr bwMode="auto">
          <a:xfrm rot="10800000" flipH="1" flipV="1">
            <a:off x="3725717" y="3633756"/>
            <a:ext cx="2051669" cy="97194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E8C6AA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0" name="Соединительная линия уступом 19"/>
          <p:cNvCxnSpPr>
            <a:cxnSpLocks/>
          </p:cNvCxnSpPr>
          <p:nvPr/>
        </p:nvCxnSpPr>
        <p:spPr bwMode="auto">
          <a:xfrm flipV="1">
            <a:off x="3200976" y="4221842"/>
            <a:ext cx="2169580" cy="22912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E8C6AA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1" name="Соединительная линия уступом 20"/>
          <p:cNvCxnSpPr>
            <a:cxnSpLocks/>
          </p:cNvCxnSpPr>
          <p:nvPr/>
        </p:nvCxnSpPr>
        <p:spPr bwMode="auto">
          <a:xfrm flipV="1">
            <a:off x="3960862" y="4781724"/>
            <a:ext cx="1660228" cy="62411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E8C6AA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2" name="Соединительная линия уступом 21"/>
          <p:cNvCxnSpPr>
            <a:cxnSpLocks/>
          </p:cNvCxnSpPr>
          <p:nvPr/>
        </p:nvCxnSpPr>
        <p:spPr bwMode="auto">
          <a:xfrm flipV="1">
            <a:off x="4371136" y="5271624"/>
            <a:ext cx="1567176" cy="707324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E8C6AA"/>
            </a:solidFill>
            <a:prstDash val="solid"/>
            <a:miter lim="800000"/>
            <a:tailEnd type="triangle"/>
          </a:ln>
          <a:effectLst/>
        </p:spPr>
      </p:cxnSp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/>
        </p:blipFill>
        <p:spPr bwMode="auto">
          <a:xfrm flipH="1" flipV="1">
            <a:off x="5723401" y="3863201"/>
            <a:ext cx="4610491" cy="155476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 bwMode="auto">
          <a:xfrm>
            <a:off x="366713" y="739331"/>
            <a:ext cx="112757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83072"/>
                </a:solidFill>
                <a:latin typeface="Golos Text DemiBold"/>
              </a:rPr>
              <a:t>Индивидуальный </a:t>
            </a:r>
            <a:r>
              <a:rPr lang="ru-RU" b="1" dirty="0" smtClean="0">
                <a:solidFill>
                  <a:srgbClr val="083072"/>
                </a:solidFill>
                <a:latin typeface="Golos Text DemiBold"/>
              </a:rPr>
              <a:t>подход к территориям </a:t>
            </a:r>
            <a:endParaRPr b="1" dirty="0">
              <a:solidFill>
                <a:prstClr val="black"/>
              </a:solidFill>
              <a:latin typeface="Golos Text"/>
              <a:cs typeface="Arial"/>
            </a:endParaRPr>
          </a:p>
        </p:txBody>
      </p:sp>
      <p:sp>
        <p:nvSpPr>
          <p:cNvPr id="25" name="Скругленный прямоугольник 24">
            <a:hlinkClick r:id="" action="ppaction://hlinkshowjump?jump=nextslide"/>
          </p:cNvPr>
          <p:cNvSpPr/>
          <p:nvPr/>
        </p:nvSpPr>
        <p:spPr bwMode="auto">
          <a:xfrm>
            <a:off x="11109026" y="6165130"/>
            <a:ext cx="777240" cy="539496"/>
          </a:xfrm>
          <a:prstGeom prst="roundRect">
            <a:avLst/>
          </a:prstGeom>
          <a:solidFill>
            <a:srgbClr val="2E5735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Текст"/>
          <p:cNvSpPr txBox="1"/>
          <p:nvPr/>
        </p:nvSpPr>
        <p:spPr bwMode="auto">
          <a:xfrm>
            <a:off x="269912" y="1445779"/>
            <a:ext cx="3035262" cy="170973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2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Научились применять принципы клиентоцентричности,  улучшили свои коммуникативные навыки (как внутри команды, так и во внешней среде),  освоили  технологии эффективных коммуникаций (включая цифровые),  научились  работать с обратной связью</a:t>
            </a:r>
            <a:endParaRPr/>
          </a:p>
        </p:txBody>
      </p:sp>
      <p:sp>
        <p:nvSpPr>
          <p:cNvPr id="5" name="Текст"/>
          <p:cNvSpPr txBox="1"/>
          <p:nvPr/>
        </p:nvSpPr>
        <p:spPr bwMode="auto">
          <a:xfrm>
            <a:off x="8028372" y="1755296"/>
            <a:ext cx="2797139" cy="15963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2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Многие  отметили  повышение  своей  стрессоустойчивости,  умение  более  эффективно  распределять  нагрузку.  Участники  научились  оценивать  вклад  каждого  члена  команды  и  эффективнее  взаимодействовать  в  команде</a:t>
            </a:r>
            <a:endParaRPr/>
          </a:p>
        </p:txBody>
      </p:sp>
      <p:sp>
        <p:nvSpPr>
          <p:cNvPr id="6" name="Текст"/>
          <p:cNvSpPr txBox="1"/>
          <p:nvPr/>
        </p:nvSpPr>
        <p:spPr bwMode="auto">
          <a:xfrm>
            <a:off x="4310411" y="5229659"/>
            <a:ext cx="2797139" cy="8784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2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Получили  знания  и  навыки  в  области  управления  проектами,  постановки  целей,  управления  временем,  контроля  и  обратной  связи,  бережливого  управления</a:t>
            </a:r>
            <a:endParaRPr/>
          </a:p>
        </p:txBody>
      </p:sp>
      <p:sp>
        <p:nvSpPr>
          <p:cNvPr id="10" name="Текст"/>
          <p:cNvSpPr txBox="1"/>
          <p:nvPr/>
        </p:nvSpPr>
        <p:spPr bwMode="auto">
          <a:xfrm>
            <a:off x="344603" y="904064"/>
            <a:ext cx="6100802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800" b="1" i="0" u="none" strike="noStrike" cap="none" spc="0" dirty="0">
                <a:ln>
                  <a:noFill/>
                </a:ln>
                <a:solidFill>
                  <a:srgbClr val="002060"/>
                </a:solidFill>
                <a:latin typeface="Helvetica"/>
              </a:rPr>
              <a:t>Что говорят  </a:t>
            </a:r>
            <a:r>
              <a:rPr lang="ru-RU" sz="1800" b="1" i="0" u="none" strike="noStrike" cap="none" spc="0" dirty="0" smtClean="0">
                <a:ln>
                  <a:noFill/>
                </a:ln>
                <a:solidFill>
                  <a:srgbClr val="002060"/>
                </a:solidFill>
                <a:latin typeface="Helvetica"/>
              </a:rPr>
              <a:t>участники </a:t>
            </a:r>
            <a:endParaRPr sz="1800" dirty="0"/>
          </a:p>
        </p:txBody>
      </p:sp>
      <p:cxnSp>
        <p:nvCxnSpPr>
          <p:cNvPr id="11" name="Линия"/>
          <p:cNvCxnSpPr>
            <a:cxnSpLocks/>
          </p:cNvCxnSpPr>
          <p:nvPr/>
        </p:nvCxnSpPr>
        <p:spPr bwMode="auto">
          <a:xfrm>
            <a:off x="344603" y="1399837"/>
            <a:ext cx="2889135" cy="0"/>
          </a:xfrm>
          <a:prstGeom prst="line">
            <a:avLst/>
          </a:prstGeom>
          <a:noFill/>
          <a:ln w="19050" cap="flat" cmpd="sng" algn="ctr">
            <a:solidFill>
              <a:srgbClr val="E9C7AB"/>
            </a:solidFill>
            <a:prstDash val="solid"/>
            <a:miter lim="800000"/>
          </a:ln>
          <a:effectLst/>
        </p:spPr>
      </p:cxnSp>
      <p:cxnSp>
        <p:nvCxnSpPr>
          <p:cNvPr id="12" name="Линия"/>
          <p:cNvCxnSpPr>
            <a:cxnSpLocks/>
          </p:cNvCxnSpPr>
          <p:nvPr/>
        </p:nvCxnSpPr>
        <p:spPr bwMode="auto">
          <a:xfrm>
            <a:off x="8112435" y="1393480"/>
            <a:ext cx="2639732" cy="0"/>
          </a:xfrm>
          <a:prstGeom prst="line">
            <a:avLst/>
          </a:prstGeom>
          <a:noFill/>
          <a:ln w="19050" cap="flat" cmpd="sng" algn="ctr">
            <a:solidFill>
              <a:srgbClr val="E9C7AB"/>
            </a:solidFill>
            <a:prstDash val="solid"/>
            <a:miter lim="800000"/>
          </a:ln>
          <a:effectLst/>
        </p:spPr>
      </p:cxnSp>
      <p:cxnSp>
        <p:nvCxnSpPr>
          <p:cNvPr id="13" name="Линия"/>
          <p:cNvCxnSpPr>
            <a:cxnSpLocks/>
          </p:cNvCxnSpPr>
          <p:nvPr/>
        </p:nvCxnSpPr>
        <p:spPr bwMode="auto">
          <a:xfrm>
            <a:off x="4381460" y="6206918"/>
            <a:ext cx="2639732" cy="0"/>
          </a:xfrm>
          <a:prstGeom prst="line">
            <a:avLst/>
          </a:prstGeom>
          <a:noFill/>
          <a:ln w="19050" cap="flat" cmpd="sng" algn="ctr">
            <a:solidFill>
              <a:srgbClr val="E9C7AB"/>
            </a:solidFill>
            <a:prstDash val="solid"/>
            <a:miter lim="800000"/>
          </a:ln>
          <a:effectLst/>
        </p:spPr>
      </p:cxnSp>
      <p:sp>
        <p:nvSpPr>
          <p:cNvPr id="14" name="Скругленный прямоугольник 13">
            <a:hlinkClick r:id="" action="ppaction://hlinkshowjump?jump=nextslide"/>
          </p:cNvPr>
          <p:cNvSpPr/>
          <p:nvPr/>
        </p:nvSpPr>
        <p:spPr bwMode="auto">
          <a:xfrm>
            <a:off x="11109026" y="6165130"/>
            <a:ext cx="777240" cy="539496"/>
          </a:xfrm>
          <a:prstGeom prst="roundRect">
            <a:avLst/>
          </a:prstGeom>
          <a:solidFill>
            <a:srgbClr val="2E5735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13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25" y="3971718"/>
            <a:ext cx="2978150" cy="22352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8040" y="1413510"/>
            <a:ext cx="2639568" cy="31394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0205" y="3769402"/>
            <a:ext cx="2633472" cy="2359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Текст"/>
          <p:cNvSpPr txBox="1"/>
          <p:nvPr/>
        </p:nvSpPr>
        <p:spPr bwMode="auto">
          <a:xfrm>
            <a:off x="305300" y="1423667"/>
            <a:ext cx="11547345" cy="6244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600">
                <a:solidFill>
                  <a:srgbClr val="2D5636"/>
                </a:solidFill>
                <a:latin typeface="Helvetica"/>
                <a:cs typeface="Helvetica"/>
              </a:rPr>
              <a:t>Мы не работаем по шаблонам и шаблонов не даём</a:t>
            </a:r>
            <a:endParaRPr/>
          </a:p>
        </p:txBody>
      </p:sp>
      <p:cxnSp>
        <p:nvCxnSpPr>
          <p:cNvPr id="6" name="Линия"/>
          <p:cNvCxnSpPr>
            <a:cxnSpLocks/>
          </p:cNvCxnSpPr>
          <p:nvPr/>
        </p:nvCxnSpPr>
        <p:spPr bwMode="auto">
          <a:xfrm flipV="1">
            <a:off x="417952" y="2197569"/>
            <a:ext cx="4971804" cy="8633"/>
          </a:xfrm>
          <a:prstGeom prst="line">
            <a:avLst/>
          </a:prstGeom>
          <a:noFill/>
          <a:ln w="19050" cap="flat" cmpd="sng" algn="ctr">
            <a:solidFill>
              <a:srgbClr val="2B313F"/>
            </a:solidFill>
            <a:prstDash val="solid"/>
            <a:miter lim="800000"/>
          </a:ln>
          <a:effectLst/>
        </p:spPr>
      </p:cxn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 l="8699" r="8698"/>
          <a:stretch/>
        </p:blipFill>
        <p:spPr bwMode="auto">
          <a:xfrm>
            <a:off x="9632396" y="3564081"/>
            <a:ext cx="2115702" cy="1592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rcRect l="173" r="173"/>
          <a:stretch/>
        </p:blipFill>
        <p:spPr bwMode="auto">
          <a:xfrm>
            <a:off x="9552485" y="1133317"/>
            <a:ext cx="2195613" cy="1652162"/>
          </a:xfrm>
          <a:prstGeom prst="rect">
            <a:avLst/>
          </a:prstGeom>
          <a:gradFill>
            <a:gsLst>
              <a:gs pos="0">
                <a:srgbClr val="F6F3F1">
                  <a:lumMod val="90000"/>
                </a:srgbClr>
              </a:gs>
              <a:gs pos="41000">
                <a:srgbClr val="F6F3F1"/>
              </a:gs>
              <a:gs pos="58000">
                <a:srgbClr val="F6F3F1"/>
              </a:gs>
              <a:gs pos="100000">
                <a:srgbClr val="F6F3F1">
                  <a:lumMod val="90000"/>
                </a:srgbClr>
              </a:gs>
            </a:gsLst>
            <a:path path="circle"/>
          </a:gradFill>
          <a:ln>
            <a:noFill/>
          </a:ln>
        </p:spPr>
      </p:pic>
      <p:sp>
        <p:nvSpPr>
          <p:cNvPr id="9" name="Прямоугольник 8"/>
          <p:cNvSpPr/>
          <p:nvPr/>
        </p:nvSpPr>
        <p:spPr bwMode="auto">
          <a:xfrm rot="1279566">
            <a:off x="9517797" y="1607441"/>
            <a:ext cx="2763259" cy="861275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dash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>
                <a:ln>
                  <a:noFill/>
                </a:ln>
                <a:solidFill>
                  <a:srgbClr val="C00000"/>
                </a:solidFill>
                <a:latin typeface="Helvetica"/>
                <a:ea typeface="+mn-ea"/>
                <a:cs typeface="+mn-cs"/>
              </a:rPr>
              <a:t>ИНДИВИДУАЛЬНО</a:t>
            </a:r>
            <a:endParaRPr/>
          </a:p>
        </p:txBody>
      </p:sp>
      <p:sp>
        <p:nvSpPr>
          <p:cNvPr id="10" name="Прямоугольник 9"/>
          <p:cNvSpPr/>
          <p:nvPr/>
        </p:nvSpPr>
        <p:spPr bwMode="auto">
          <a:xfrm rot="1087757">
            <a:off x="9462904" y="3703361"/>
            <a:ext cx="2785216" cy="868119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dash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>
                <a:ln>
                  <a:noFill/>
                </a:ln>
                <a:solidFill>
                  <a:srgbClr val="C00000"/>
                </a:solidFill>
                <a:latin typeface="Helvetica"/>
                <a:ea typeface="+mn-ea"/>
                <a:cs typeface="+mn-cs"/>
              </a:rPr>
              <a:t>ИНДИВИДУАЛЬНО</a:t>
            </a:r>
            <a:endParaRPr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rcRect l="10643" t="33711" r="8854" b="27870"/>
          <a:stretch/>
        </p:blipFill>
        <p:spPr bwMode="auto">
          <a:xfrm>
            <a:off x="3082400" y="2962430"/>
            <a:ext cx="3369463" cy="214395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rcRect l="4941" t="33459" r="5500" b="21006"/>
          <a:stretch/>
        </p:blipFill>
        <p:spPr bwMode="auto">
          <a:xfrm>
            <a:off x="410950" y="3519331"/>
            <a:ext cx="3303917" cy="223973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 bwMode="auto">
          <a:xfrm rot="20537667">
            <a:off x="1271159" y="3182184"/>
            <a:ext cx="4141694" cy="1290917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dash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i="0" u="none" strike="noStrike" cap="none" spc="0">
                <a:ln>
                  <a:noFill/>
                </a:ln>
                <a:solidFill>
                  <a:srgbClr val="C00000"/>
                </a:solidFill>
                <a:latin typeface="Helvetica"/>
                <a:ea typeface="+mn-ea"/>
                <a:cs typeface="+mn-cs"/>
              </a:rPr>
              <a:t>ДУМАЕМ</a:t>
            </a:r>
            <a:endParaRPr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6447179" y="925875"/>
            <a:ext cx="3050333" cy="4230238"/>
          </a:xfrm>
          <a:prstGeom prst="rect">
            <a:avLst/>
          </a:prstGeom>
          <a:solidFill>
            <a:srgbClr val="8491B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srgbClr val="FFFFFF"/>
              </a:solidFill>
              <a:latin typeface="Helvetica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252" y="1301275"/>
            <a:ext cx="2578608" cy="3681984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 bwMode="auto">
          <a:xfrm>
            <a:off x="8182511" y="588405"/>
            <a:ext cx="112573" cy="4567708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srgbClr val="FFFFFF"/>
              </a:solidFill>
              <a:latin typeface="Helvetica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 rot="16199998">
            <a:off x="8847875" y="2866030"/>
            <a:ext cx="80881" cy="1218392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srgbClr val="FFFFFF"/>
              </a:solidFill>
              <a:latin typeface="Helvetica"/>
              <a:ea typeface="+mn-ea"/>
              <a:cs typeface="+mn-cs"/>
            </a:endParaRPr>
          </a:p>
        </p:txBody>
      </p:sp>
      <p:sp>
        <p:nvSpPr>
          <p:cNvPr id="18" name="Текст"/>
          <p:cNvSpPr txBox="1"/>
          <p:nvPr/>
        </p:nvSpPr>
        <p:spPr bwMode="auto">
          <a:xfrm>
            <a:off x="344603" y="904064"/>
            <a:ext cx="6100802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800" b="1" i="0" u="none" strike="noStrike" cap="none" spc="0" dirty="0" smtClean="0">
                <a:ln>
                  <a:noFill/>
                </a:ln>
                <a:solidFill>
                  <a:srgbClr val="002060"/>
                </a:solidFill>
                <a:latin typeface="Helvetica"/>
              </a:rPr>
              <a:t>Главный принцип </a:t>
            </a:r>
            <a:endParaRPr sz="1800" dirty="0"/>
          </a:p>
        </p:txBody>
      </p:sp>
      <p:sp>
        <p:nvSpPr>
          <p:cNvPr id="19" name="Скругленный прямоугольник 18">
            <a:hlinkClick r:id="" action="ppaction://hlinkshowjump?jump=nextslide"/>
          </p:cNvPr>
          <p:cNvSpPr/>
          <p:nvPr/>
        </p:nvSpPr>
        <p:spPr bwMode="auto">
          <a:xfrm>
            <a:off x="11109026" y="6165130"/>
            <a:ext cx="777240" cy="539496"/>
          </a:xfrm>
          <a:prstGeom prst="roundRect">
            <a:avLst/>
          </a:prstGeom>
          <a:solidFill>
            <a:srgbClr val="2E5735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14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 bwMode="auto">
          <a:xfrm>
            <a:off x="442913" y="3721280"/>
            <a:ext cx="56530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rgbClr val="002060"/>
                </a:solidFill>
                <a:latin typeface="Arial Narrow"/>
                <a:ea typeface="Microsoft JhengHei"/>
              </a:rPr>
              <a:t>Познакомиться с деятельностью</a:t>
            </a:r>
            <a:endParaRPr/>
          </a:p>
        </p:txBody>
      </p:sp>
      <p:sp>
        <p:nvSpPr>
          <p:cNvPr id="7" name="TextBox 6"/>
          <p:cNvSpPr txBox="1"/>
          <p:nvPr/>
        </p:nvSpPr>
        <p:spPr bwMode="auto">
          <a:xfrm>
            <a:off x="2502688" y="3122679"/>
            <a:ext cx="2560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u="sng">
                <a:solidFill>
                  <a:srgbClr val="002060"/>
                </a:solidFill>
                <a:latin typeface="Arial Narrow"/>
                <a:ea typeface="Microsoft JhengHei"/>
                <a:hlinkClick r:id="rId3" tooltip="mailto:Pr010@nso.ru"/>
              </a:rPr>
              <a:t>Pr</a:t>
            </a:r>
            <a:r>
              <a:rPr lang="ru-RU" u="sng">
                <a:solidFill>
                  <a:srgbClr val="002060"/>
                </a:solidFill>
                <a:latin typeface="Arial Narrow"/>
                <a:ea typeface="Microsoft JhengHei"/>
                <a:hlinkClick r:id="rId3" tooltip="mailto:Pr010@nso.ru"/>
              </a:rPr>
              <a:t>35</a:t>
            </a:r>
            <a:r>
              <a:rPr lang="en-US" u="sng">
                <a:solidFill>
                  <a:srgbClr val="002060"/>
                </a:solidFill>
                <a:latin typeface="Arial Narrow"/>
                <a:ea typeface="Microsoft JhengHei"/>
                <a:hlinkClick r:id="rId3" tooltip="mailto:Pr010@nso.ru"/>
              </a:rPr>
              <a:t>@nso.ru</a:t>
            </a:r>
            <a:r>
              <a:rPr lang="en-US">
                <a:solidFill>
                  <a:srgbClr val="002060"/>
                </a:solidFill>
                <a:latin typeface="Arial Narrow"/>
                <a:ea typeface="Microsoft JhengHei"/>
              </a:rPr>
              <a:t> </a:t>
            </a:r>
            <a:endParaRPr lang="ru-RU">
              <a:solidFill>
                <a:srgbClr val="002060"/>
              </a:solidFill>
              <a:latin typeface="Arial Narrow"/>
              <a:ea typeface="Microsoft JhengHei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2244675" y="2606981"/>
            <a:ext cx="1875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2000">
                <a:solidFill>
                  <a:srgbClr val="002060"/>
                </a:solidFill>
                <a:latin typeface="Arial Narrow"/>
                <a:ea typeface="Microsoft JhengHei"/>
              </a:rPr>
              <a:t>8 (383) 296-50-50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5959216" y="3721280"/>
            <a:ext cx="5653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rgbClr val="002060"/>
                </a:solidFill>
                <a:latin typeface="Arial Narrow"/>
                <a:ea typeface="Microsoft JhengHei"/>
              </a:rPr>
              <a:t>Познакомиться с деятельностью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7950748" y="3166206"/>
            <a:ext cx="2560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u="sng">
                <a:solidFill>
                  <a:srgbClr val="002060"/>
                </a:solidFill>
                <a:latin typeface="Arial Narrow"/>
                <a:ea typeface="Microsoft JhengHei"/>
                <a:hlinkClick r:id="rId3" tooltip="mailto:Pr010@nso.ru"/>
              </a:rPr>
              <a:t>coiruk@nso.ru</a:t>
            </a:r>
            <a:r>
              <a:rPr lang="en-US">
                <a:solidFill>
                  <a:srgbClr val="002060"/>
                </a:solidFill>
                <a:latin typeface="Arial Narrow"/>
                <a:ea typeface="Microsoft JhengHei"/>
              </a:rPr>
              <a:t> </a:t>
            </a:r>
            <a:endParaRPr lang="ru-RU">
              <a:solidFill>
                <a:srgbClr val="002060"/>
              </a:solidFill>
              <a:latin typeface="Arial Narrow"/>
              <a:ea typeface="Microsoft JhengHei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7648996" y="2644206"/>
            <a:ext cx="2560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2000">
                <a:solidFill>
                  <a:srgbClr val="002060"/>
                </a:solidFill>
                <a:latin typeface="Arial Narrow"/>
                <a:ea typeface="Microsoft JhengHei"/>
              </a:rPr>
              <a:t>8 (383) </a:t>
            </a:r>
            <a:r>
              <a:rPr lang="en-US" sz="2000">
                <a:solidFill>
                  <a:srgbClr val="002060"/>
                </a:solidFill>
                <a:latin typeface="Arial Narrow"/>
                <a:ea typeface="Microsoft JhengHei"/>
              </a:rPr>
              <a:t>296-56-46</a:t>
            </a:r>
            <a:endParaRPr lang="ru-RU" sz="2000">
              <a:solidFill>
                <a:srgbClr val="002060"/>
              </a:solidFill>
              <a:latin typeface="Arial Narrow"/>
              <a:ea typeface="Microsoft JhengHei"/>
            </a:endParaRPr>
          </a:p>
        </p:txBody>
      </p:sp>
      <p:pic>
        <p:nvPicPr>
          <p:cNvPr id="12" name="Picture 6" descr="https://sun9-81.userapi.com/impg/BY4VtV_KhRBfkchwEK7YfTBNrlmKekOD1GXpow/qXRDSAMF8H0.jpg?size=1200x1200&amp;quality=95&amp;sign=bc6cf7b4c587f1f8711a9c84d155e48f&amp;type=album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8158577" y="4401062"/>
            <a:ext cx="1346499" cy="1346499"/>
          </a:xfrm>
          <a:prstGeom prst="roundRect">
            <a:avLst>
              <a:gd name="adj" fmla="val 16667"/>
            </a:avLst>
          </a:prstGeom>
          <a:noFill/>
        </p:spPr>
      </p:pic>
      <p:pic>
        <p:nvPicPr>
          <p:cNvPr id="13" name="Picture 4" descr="https://sun9-25.userapi.com/impg/1iGDxS61to-DbODXomFwI4xhE7tm91O3zNibgA/cZUmTIlwpQo.jpg?size=1200x1200&amp;quality=95&amp;sign=f46cec068face7a762bf224a42b40f7f&amp;type=album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2401697" y="4372658"/>
            <a:ext cx="1412512" cy="1412512"/>
          </a:xfrm>
          <a:prstGeom prst="roundRect">
            <a:avLst>
              <a:gd name="adj" fmla="val 16667"/>
            </a:avLst>
          </a:prstGeom>
          <a:noFill/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rcRect t="-1" r="59050" b="-2962"/>
          <a:stretch/>
        </p:blipFill>
        <p:spPr bwMode="auto">
          <a:xfrm>
            <a:off x="1773662" y="1727475"/>
            <a:ext cx="2991588" cy="76391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rcRect l="38479" t="-11222"/>
          <a:stretch/>
        </p:blipFill>
        <p:spPr bwMode="auto">
          <a:xfrm>
            <a:off x="6345616" y="1727475"/>
            <a:ext cx="4660832" cy="855786"/>
          </a:xfrm>
          <a:prstGeom prst="rect">
            <a:avLst/>
          </a:prstGeom>
        </p:spPr>
      </p:pic>
      <p:sp>
        <p:nvSpPr>
          <p:cNvPr id="16" name="Скругленный прямоугольник 15">
            <a:hlinkClick r:id="" action="ppaction://hlinkshowjump?jump=endshow"/>
          </p:cNvPr>
          <p:cNvSpPr/>
          <p:nvPr/>
        </p:nvSpPr>
        <p:spPr bwMode="auto">
          <a:xfrm>
            <a:off x="11109026" y="6165130"/>
            <a:ext cx="777240" cy="539496"/>
          </a:xfrm>
          <a:prstGeom prst="roundRect">
            <a:avLst/>
          </a:prstGeom>
          <a:solidFill>
            <a:srgbClr val="2E5735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 bwMode="auto">
          <a:xfrm>
            <a:off x="359822" y="891961"/>
            <a:ext cx="88207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83072"/>
                </a:solidFill>
                <a:latin typeface="Golos Text DemiBold"/>
                <a:cs typeface="Arial"/>
              </a:rPr>
              <a:t>Координация деятельности</a:t>
            </a:r>
            <a:endParaRPr dirty="0">
              <a:solidFill>
                <a:prstClr val="black"/>
              </a:solidFill>
              <a:latin typeface="Golos Text"/>
              <a:cs typeface="Arial"/>
            </a:endParaRPr>
          </a:p>
        </p:txBody>
      </p:sp>
      <p:sp>
        <p:nvSpPr>
          <p:cNvPr id="5" name="Текст"/>
          <p:cNvSpPr txBox="1"/>
          <p:nvPr/>
        </p:nvSpPr>
        <p:spPr bwMode="auto">
          <a:xfrm>
            <a:off x="1018190" y="1787738"/>
            <a:ext cx="8272114" cy="378095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ru-RU" sz="1600" dirty="0">
                <a:solidFill>
                  <a:srgbClr val="002060"/>
                </a:solidFill>
                <a:latin typeface="Helvetica"/>
                <a:cs typeface="Arial"/>
              </a:rPr>
              <a:t>Координация деятельности: вся работа Института и Корпоративного университета осуществляется во взаимодействии с Департаментом организации управления и государственной гражданской службы Администрации Губернатора и Правительства Новосибирской области, который обеспечивает методологическое единство, взаимосвязь муниципальной и государственной службы, а также реализацию единой региональной кадровой политики.</a:t>
            </a:r>
            <a:endParaRPr lang="ru-RU" sz="1600" dirty="0" smtClean="0">
              <a:solidFill>
                <a:srgbClr val="002060"/>
              </a:solidFill>
              <a:latin typeface="Helvetica"/>
              <a:cs typeface="Arial"/>
            </a:endParaRPr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 bwMode="auto">
          <a:xfrm>
            <a:off x="11118170" y="6155986"/>
            <a:ext cx="777240" cy="539496"/>
          </a:xfrm>
          <a:prstGeom prst="roundRect">
            <a:avLst/>
          </a:prstGeom>
          <a:solidFill>
            <a:srgbClr val="2E5735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Arial"/>
              </a:rPr>
              <a:t>2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25259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45"/>
          <p:cNvSpPr/>
          <p:nvPr/>
        </p:nvSpPr>
        <p:spPr bwMode="auto">
          <a:xfrm>
            <a:off x="9126866" y="1302613"/>
            <a:ext cx="2809390" cy="3596550"/>
          </a:xfrm>
          <a:prstGeom prst="roundRect">
            <a:avLst>
              <a:gd name="adj" fmla="val 0"/>
            </a:avLst>
          </a:prstGeom>
          <a:solidFill>
            <a:srgbClr val="E8C6AA">
              <a:alpha val="2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srgbClr val="002060"/>
              </a:solidFill>
              <a:latin typeface="Helvetica"/>
              <a:cs typeface="Helvetica"/>
            </a:endParaRPr>
          </a:p>
        </p:txBody>
      </p:sp>
      <p:sp>
        <p:nvSpPr>
          <p:cNvPr id="5" name="Прямоугольник: скругленные углы 45"/>
          <p:cNvSpPr/>
          <p:nvPr/>
        </p:nvSpPr>
        <p:spPr bwMode="auto">
          <a:xfrm>
            <a:off x="217533" y="1302613"/>
            <a:ext cx="2809390" cy="3596550"/>
          </a:xfrm>
          <a:prstGeom prst="roundRect">
            <a:avLst>
              <a:gd name="adj" fmla="val 0"/>
            </a:avLst>
          </a:prstGeom>
          <a:solidFill>
            <a:srgbClr val="E8C6AA">
              <a:alpha val="2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srgbClr val="002060"/>
              </a:solidFill>
              <a:latin typeface="Helvetica"/>
              <a:cs typeface="Helvetica"/>
            </a:endParaRPr>
          </a:p>
        </p:txBody>
      </p:sp>
      <p:sp>
        <p:nvSpPr>
          <p:cNvPr id="6" name="Прямоугольник: скругленные углы 45"/>
          <p:cNvSpPr/>
          <p:nvPr/>
        </p:nvSpPr>
        <p:spPr bwMode="auto">
          <a:xfrm>
            <a:off x="3225481" y="1288378"/>
            <a:ext cx="2809390" cy="3596550"/>
          </a:xfrm>
          <a:prstGeom prst="roundRect">
            <a:avLst>
              <a:gd name="adj" fmla="val 0"/>
            </a:avLst>
          </a:prstGeom>
          <a:solidFill>
            <a:srgbClr val="E8C6AA">
              <a:alpha val="2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srgbClr val="002060"/>
              </a:solidFill>
              <a:latin typeface="Helvetica"/>
              <a:cs typeface="Helvetica"/>
            </a:endParaRPr>
          </a:p>
        </p:txBody>
      </p:sp>
      <p:sp>
        <p:nvSpPr>
          <p:cNvPr id="7" name="Прямоугольник: скругленные углы 45"/>
          <p:cNvSpPr/>
          <p:nvPr/>
        </p:nvSpPr>
        <p:spPr bwMode="auto">
          <a:xfrm>
            <a:off x="6182386" y="1317231"/>
            <a:ext cx="2809390" cy="3596550"/>
          </a:xfrm>
          <a:prstGeom prst="roundRect">
            <a:avLst>
              <a:gd name="adj" fmla="val 0"/>
            </a:avLst>
          </a:prstGeom>
          <a:solidFill>
            <a:srgbClr val="E8C6AA">
              <a:alpha val="2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srgbClr val="002060"/>
              </a:solidFill>
              <a:latin typeface="Helvetica"/>
              <a:cs typeface="Helvetica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426212" y="1359239"/>
            <a:ext cx="23165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400" b="1">
                <a:solidFill>
                  <a:srgbClr val="002060"/>
                </a:solidFill>
                <a:latin typeface="Helvetica"/>
                <a:ea typeface="Microsoft JhengHei"/>
                <a:cs typeface="Helvetica"/>
              </a:rPr>
              <a:t>Корпоративный университет</a:t>
            </a:r>
            <a:br>
              <a:rPr lang="ru-RU" sz="1400" b="1">
                <a:solidFill>
                  <a:srgbClr val="002060"/>
                </a:solidFill>
                <a:latin typeface="Helvetica"/>
                <a:ea typeface="Microsoft JhengHei"/>
                <a:cs typeface="Helvetica"/>
              </a:rPr>
            </a:br>
            <a:r>
              <a:rPr lang="ru-RU" sz="1400" b="1">
                <a:solidFill>
                  <a:srgbClr val="002060"/>
                </a:solidFill>
                <a:latin typeface="Helvetica"/>
                <a:ea typeface="Microsoft JhengHei"/>
                <a:cs typeface="Helvetica"/>
              </a:rPr>
              <a:t>Правительства Новосибирской области</a:t>
            </a:r>
            <a:endParaRPr/>
          </a:p>
        </p:txBody>
      </p:sp>
      <p:sp>
        <p:nvSpPr>
          <p:cNvPr id="9" name="TextBox 8"/>
          <p:cNvSpPr txBox="1"/>
          <p:nvPr/>
        </p:nvSpPr>
        <p:spPr bwMode="auto">
          <a:xfrm>
            <a:off x="380343" y="2762894"/>
            <a:ext cx="222318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1200" b="1">
                <a:solidFill>
                  <a:srgbClr val="002060"/>
                </a:solidFill>
                <a:latin typeface="Helvetica"/>
                <a:cs typeface="Helvetica"/>
              </a:rPr>
              <a:t>Центр обучения сотрудников</a:t>
            </a:r>
            <a:endParaRPr lang="en-US" sz="1200" b="1">
              <a:solidFill>
                <a:srgbClr val="002060"/>
              </a:solidFill>
              <a:latin typeface="Helvetica"/>
              <a:cs typeface="Helvetica"/>
            </a:endParaRPr>
          </a:p>
          <a:p>
            <a:pPr marL="180975" indent="-180975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  <a:t>Оценка</a:t>
            </a:r>
            <a:endParaRPr/>
          </a:p>
          <a:p>
            <a:pPr marL="180975" indent="-180975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  <a:t>ДПО</a:t>
            </a:r>
            <a:endParaRPr/>
          </a:p>
          <a:p>
            <a:pPr marL="180975" indent="-180975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  <a:t>Развитие компетенций</a:t>
            </a:r>
            <a:endParaRPr/>
          </a:p>
          <a:p>
            <a:pPr marL="180975" indent="-180975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  <a:t>Информационные образовательные технологии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196128" y="5014352"/>
            <a:ext cx="2596499" cy="918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Helvetica"/>
                <a:cs typeface="Helvetica"/>
              </a:rPr>
              <a:t>с 2019 года</a:t>
            </a:r>
            <a:endParaRPr dirty="0"/>
          </a:p>
          <a:p>
            <a:pPr algn="ctr">
              <a:spcBef>
                <a:spcPts val="200"/>
              </a:spcBef>
              <a:spcAft>
                <a:spcPts val="200"/>
              </a:spcAft>
              <a:defRPr/>
            </a:pPr>
            <a:r>
              <a:rPr lang="ru-RU" sz="1100" b="1" dirty="0">
                <a:solidFill>
                  <a:srgbClr val="002060"/>
                </a:solidFill>
                <a:latin typeface="Helvetica"/>
                <a:cs typeface="Helvetica"/>
              </a:rPr>
              <a:t>139</a:t>
            </a:r>
            <a:r>
              <a:rPr lang="ru-RU" sz="1100" dirty="0">
                <a:solidFill>
                  <a:srgbClr val="002060"/>
                </a:solidFill>
                <a:latin typeface="Helvetica"/>
                <a:cs typeface="Helvetica"/>
              </a:rPr>
              <a:t> образовательных программ</a:t>
            </a:r>
            <a:endParaRPr dirty="0"/>
          </a:p>
          <a:p>
            <a:pPr algn="ctr">
              <a:spcBef>
                <a:spcPts val="200"/>
              </a:spcBef>
              <a:spcAft>
                <a:spcPts val="200"/>
              </a:spcAft>
              <a:defRPr/>
            </a:pPr>
            <a:r>
              <a:rPr lang="ru-RU" sz="1100" b="1" dirty="0">
                <a:solidFill>
                  <a:srgbClr val="002060"/>
                </a:solidFill>
                <a:latin typeface="Helvetica"/>
                <a:cs typeface="Helvetica"/>
              </a:rPr>
              <a:t>12 785 чел. </a:t>
            </a:r>
            <a:r>
              <a:rPr lang="ru-RU" sz="1100" dirty="0">
                <a:solidFill>
                  <a:srgbClr val="002060"/>
                </a:solidFill>
                <a:latin typeface="Helvetica"/>
                <a:cs typeface="Helvetica"/>
              </a:rPr>
              <a:t>прошли </a:t>
            </a:r>
            <a:r>
              <a:rPr lang="ru-RU" sz="1100" dirty="0" smtClean="0">
                <a:solidFill>
                  <a:srgbClr val="002060"/>
                </a:solidFill>
                <a:latin typeface="Helvetica"/>
                <a:cs typeface="Helvetica"/>
              </a:rPr>
              <a:t>обучение, из них </a:t>
            </a:r>
            <a:r>
              <a:rPr lang="ru-RU" sz="1100" b="1" dirty="0" smtClean="0">
                <a:solidFill>
                  <a:srgbClr val="002060"/>
                </a:solidFill>
                <a:latin typeface="Helvetica"/>
                <a:cs typeface="Helvetica"/>
              </a:rPr>
              <a:t>41%</a:t>
            </a:r>
            <a:r>
              <a:rPr lang="ru-RU" sz="1100" dirty="0" smtClean="0">
                <a:solidFill>
                  <a:srgbClr val="002060"/>
                </a:solidFill>
                <a:latin typeface="Helvetica"/>
                <a:cs typeface="Helvetica"/>
              </a:rPr>
              <a:t> - муниципальных служащих</a:t>
            </a:r>
            <a:endParaRPr dirty="0"/>
          </a:p>
        </p:txBody>
      </p:sp>
      <p:sp>
        <p:nvSpPr>
          <p:cNvPr id="11" name="TextBox 10"/>
          <p:cNvSpPr txBox="1"/>
          <p:nvPr/>
        </p:nvSpPr>
        <p:spPr bwMode="auto">
          <a:xfrm>
            <a:off x="3303269" y="1384722"/>
            <a:ext cx="26263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1400" b="1">
                <a:solidFill>
                  <a:srgbClr val="002060"/>
                </a:solidFill>
                <a:latin typeface="Helvetica"/>
                <a:ea typeface="Microsoft JhengHei"/>
                <a:cs typeface="Helvetica"/>
              </a:rPr>
              <a:t>Образовательная платформа «Система дистанционного обучения»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3315633" y="2734386"/>
            <a:ext cx="243357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1200" b="1">
                <a:solidFill>
                  <a:srgbClr val="002060"/>
                </a:solidFill>
                <a:latin typeface="Helvetica"/>
                <a:cs typeface="Helvetica"/>
              </a:rPr>
              <a:t>Система «одного окна»</a:t>
            </a:r>
            <a:endParaRPr/>
          </a:p>
          <a:p>
            <a:pPr marL="180975" indent="-180975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  <a:t>Система дистанционного обучения</a:t>
            </a:r>
            <a:endParaRPr/>
          </a:p>
          <a:p>
            <a:pPr marL="180975" indent="-180975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  <a:t>Оценка сотрудников</a:t>
            </a:r>
            <a:endParaRPr/>
          </a:p>
          <a:p>
            <a:pPr marL="180975" indent="-180975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  <a:t>Конструктор образовательных курсов</a:t>
            </a:r>
            <a:endParaRPr/>
          </a:p>
          <a:p>
            <a:pPr marL="180975" indent="-180975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  <a:t>Индивидуальные планы</a:t>
            </a:r>
            <a:b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</a:br>
            <a: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  <a:t>развития</a:t>
            </a:r>
            <a:endParaRPr/>
          </a:p>
        </p:txBody>
      </p:sp>
      <p:sp>
        <p:nvSpPr>
          <p:cNvPr id="13" name="TextBox 12"/>
          <p:cNvSpPr txBox="1"/>
          <p:nvPr/>
        </p:nvSpPr>
        <p:spPr bwMode="auto">
          <a:xfrm>
            <a:off x="3214425" y="5014351"/>
            <a:ext cx="27958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spcBef>
                <a:spcPts val="200"/>
              </a:spcBef>
              <a:spcAft>
                <a:spcPts val="200"/>
              </a:spcAft>
              <a:defRPr sz="1500" b="1">
                <a:latin typeface="Arial Narrow"/>
              </a:defRPr>
            </a:lvl1pPr>
          </a:lstStyle>
          <a:p>
            <a:pPr>
              <a:defRPr/>
            </a:pPr>
            <a:r>
              <a:rPr lang="ru-RU" sz="1400" dirty="0">
                <a:solidFill>
                  <a:srgbClr val="002060"/>
                </a:solidFill>
                <a:latin typeface="Helvetica"/>
                <a:cs typeface="Helvetica"/>
              </a:rPr>
              <a:t>100% охват служащих</a:t>
            </a:r>
            <a:endParaRPr dirty="0"/>
          </a:p>
          <a:p>
            <a:pPr>
              <a:defRPr/>
            </a:pPr>
            <a:r>
              <a:rPr lang="ru-RU" sz="1100" dirty="0">
                <a:solidFill>
                  <a:srgbClr val="002060"/>
                </a:solidFill>
                <a:latin typeface="Helvetica"/>
                <a:cs typeface="Helvetica"/>
              </a:rPr>
              <a:t>47</a:t>
            </a:r>
            <a:r>
              <a:rPr lang="ru-RU" sz="1100" b="0" dirty="0">
                <a:solidFill>
                  <a:srgbClr val="002060"/>
                </a:solidFill>
                <a:latin typeface="Helvetica"/>
                <a:cs typeface="Helvetica"/>
              </a:rPr>
              <a:t> уникальных образовательных продуктов</a:t>
            </a:r>
            <a:r>
              <a:rPr lang="en-US" sz="1100" b="0" dirty="0">
                <a:solidFill>
                  <a:srgbClr val="002060"/>
                </a:solidFill>
                <a:latin typeface="Helvetica"/>
                <a:cs typeface="Helvetica"/>
              </a:rPr>
              <a:t/>
            </a:r>
            <a:br>
              <a:rPr lang="en-US" sz="1100" b="0" dirty="0">
                <a:solidFill>
                  <a:srgbClr val="002060"/>
                </a:solidFill>
                <a:latin typeface="Helvetica"/>
                <a:cs typeface="Helvetica"/>
              </a:rPr>
            </a:br>
            <a:r>
              <a:rPr lang="ru-RU" sz="1100" b="0" dirty="0">
                <a:solidFill>
                  <a:srgbClr val="002060"/>
                </a:solidFill>
                <a:latin typeface="Helvetica"/>
                <a:cs typeface="Helvetica"/>
              </a:rPr>
              <a:t>сконструировано и размещено</a:t>
            </a:r>
            <a:endParaRPr dirty="0"/>
          </a:p>
          <a:p>
            <a:pPr>
              <a:defRPr/>
            </a:pPr>
            <a:r>
              <a:rPr lang="ru-RU" sz="1100" dirty="0">
                <a:solidFill>
                  <a:srgbClr val="002060"/>
                </a:solidFill>
                <a:latin typeface="Helvetica"/>
                <a:cs typeface="Helvetica"/>
              </a:rPr>
              <a:t>20</a:t>
            </a:r>
            <a:r>
              <a:rPr lang="ru-RU" sz="1100" b="0" dirty="0">
                <a:solidFill>
                  <a:srgbClr val="002060"/>
                </a:solidFill>
                <a:latin typeface="Helvetica"/>
                <a:cs typeface="Helvetica"/>
              </a:rPr>
              <a:t> интегрировано готовых программ и курсов</a:t>
            </a:r>
            <a:endParaRPr dirty="0"/>
          </a:p>
          <a:p>
            <a:pPr>
              <a:defRPr/>
            </a:pPr>
            <a:r>
              <a:rPr lang="ru-RU" sz="1100" b="0" dirty="0">
                <a:solidFill>
                  <a:srgbClr val="002060"/>
                </a:solidFill>
                <a:latin typeface="Helvetica"/>
                <a:cs typeface="Helvetica"/>
              </a:rPr>
              <a:t>Онлайн-курсы, тренажеры, симуляторы</a:t>
            </a:r>
            <a:endParaRPr dirty="0"/>
          </a:p>
        </p:txBody>
      </p:sp>
      <p:sp>
        <p:nvSpPr>
          <p:cNvPr id="14" name="TextBox 13"/>
          <p:cNvSpPr txBox="1"/>
          <p:nvPr/>
        </p:nvSpPr>
        <p:spPr bwMode="auto">
          <a:xfrm>
            <a:off x="6265625" y="1441449"/>
            <a:ext cx="26150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1400" b="1">
                <a:solidFill>
                  <a:srgbClr val="002060"/>
                </a:solidFill>
                <a:latin typeface="Helvetica"/>
                <a:ea typeface="Microsoft JhengHei"/>
                <a:cs typeface="Helvetica"/>
              </a:rPr>
              <a:t>Корпоративный портал «МУНИЦИПАЛЬНАЯ СЛУЖБА»</a:t>
            </a:r>
            <a:endParaRPr/>
          </a:p>
        </p:txBody>
      </p:sp>
      <p:sp>
        <p:nvSpPr>
          <p:cNvPr id="15" name="TextBox 14"/>
          <p:cNvSpPr txBox="1"/>
          <p:nvPr/>
        </p:nvSpPr>
        <p:spPr bwMode="auto">
          <a:xfrm>
            <a:off x="6353392" y="2786070"/>
            <a:ext cx="219372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1200" b="1">
                <a:solidFill>
                  <a:srgbClr val="002060"/>
                </a:solidFill>
                <a:latin typeface="Helvetica"/>
                <a:cs typeface="Helvetica"/>
              </a:rPr>
              <a:t>Информационный портал</a:t>
            </a:r>
            <a:br>
              <a:rPr lang="ru-RU" sz="1200" b="1">
                <a:solidFill>
                  <a:srgbClr val="002060"/>
                </a:solidFill>
                <a:latin typeface="Helvetica"/>
                <a:cs typeface="Helvetica"/>
              </a:rPr>
            </a:br>
            <a:r>
              <a:rPr lang="ru-RU" sz="1200" b="1">
                <a:solidFill>
                  <a:srgbClr val="002060"/>
                </a:solidFill>
                <a:latin typeface="Helvetica"/>
                <a:cs typeface="Helvetica"/>
              </a:rPr>
              <a:t>для самообразования</a:t>
            </a:r>
            <a:endParaRPr/>
          </a:p>
          <a:p>
            <a:pPr marL="180975" indent="-180975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tabLst>
                <a:tab pos="180975" algn="l"/>
              </a:tabLst>
              <a:defRPr/>
            </a:pPr>
            <a: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  <a:t>«Актуальная тема»</a:t>
            </a:r>
            <a:endParaRPr/>
          </a:p>
          <a:p>
            <a:pPr marL="180975" indent="-180975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tabLst>
                <a:tab pos="180975" algn="l"/>
              </a:tabLst>
              <a:defRPr/>
            </a:pPr>
            <a: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  <a:t>«Правовой вторник»</a:t>
            </a:r>
            <a:endParaRPr/>
          </a:p>
          <a:p>
            <a:pPr marL="180975" indent="-180975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tabLst>
                <a:tab pos="180975" algn="l"/>
              </a:tabLst>
              <a:defRPr/>
            </a:pPr>
            <a: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  <a:t>«Кадровая среда»</a:t>
            </a:r>
            <a:endParaRPr/>
          </a:p>
          <a:p>
            <a:pPr marL="180975" indent="-180975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tabLst>
                <a:tab pos="180975" algn="l"/>
              </a:tabLst>
              <a:defRPr/>
            </a:pPr>
            <a: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  <a:t>«Важное. Полезное. Интересное»</a:t>
            </a:r>
            <a:endParaRPr/>
          </a:p>
        </p:txBody>
      </p:sp>
      <p:sp>
        <p:nvSpPr>
          <p:cNvPr id="16" name="TextBox 15"/>
          <p:cNvSpPr txBox="1"/>
          <p:nvPr/>
        </p:nvSpPr>
        <p:spPr bwMode="auto">
          <a:xfrm>
            <a:off x="6182386" y="5014352"/>
            <a:ext cx="2614461" cy="748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Helvetica"/>
                <a:cs typeface="Helvetica"/>
              </a:rPr>
              <a:t>100% охват служащих</a:t>
            </a:r>
            <a:endParaRPr dirty="0"/>
          </a:p>
          <a:p>
            <a:pPr algn="ctr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1100" b="1" dirty="0">
                <a:solidFill>
                  <a:srgbClr val="002060"/>
                </a:solidFill>
                <a:latin typeface="Helvetica"/>
                <a:cs typeface="Helvetica"/>
              </a:rPr>
              <a:t>&gt; 50000 </a:t>
            </a:r>
            <a:r>
              <a:rPr lang="ru-RU" sz="1100" dirty="0">
                <a:solidFill>
                  <a:srgbClr val="002060"/>
                </a:solidFill>
                <a:latin typeface="Helvetica"/>
                <a:cs typeface="Helvetica"/>
              </a:rPr>
              <a:t>посещений</a:t>
            </a:r>
            <a:endParaRPr dirty="0"/>
          </a:p>
          <a:p>
            <a:pPr algn="ctr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1100" b="1" dirty="0">
                <a:solidFill>
                  <a:srgbClr val="002060"/>
                </a:solidFill>
                <a:latin typeface="Helvetica"/>
                <a:cs typeface="Helvetica"/>
              </a:rPr>
              <a:t>&gt; </a:t>
            </a:r>
            <a:r>
              <a:rPr lang="ru-RU" sz="1100" b="1" dirty="0">
                <a:solidFill>
                  <a:srgbClr val="002060"/>
                </a:solidFill>
                <a:latin typeface="Helvetica"/>
                <a:cs typeface="Helvetica"/>
              </a:rPr>
              <a:t>10500</a:t>
            </a:r>
            <a:r>
              <a:rPr lang="en-US" sz="1100" b="1" dirty="0">
                <a:solidFill>
                  <a:srgbClr val="002060"/>
                </a:solidFill>
                <a:latin typeface="Helvetica"/>
                <a:cs typeface="Helvetica"/>
              </a:rPr>
              <a:t> </a:t>
            </a:r>
            <a:r>
              <a:rPr lang="ru-RU" sz="1100" dirty="0">
                <a:solidFill>
                  <a:srgbClr val="002060"/>
                </a:solidFill>
                <a:latin typeface="Helvetica"/>
                <a:cs typeface="Helvetica"/>
              </a:rPr>
              <a:t>скачиваний материалов</a:t>
            </a:r>
            <a:endParaRPr dirty="0"/>
          </a:p>
        </p:txBody>
      </p:sp>
      <p:sp>
        <p:nvSpPr>
          <p:cNvPr id="17" name="TextBox 16"/>
          <p:cNvSpPr txBox="1"/>
          <p:nvPr/>
        </p:nvSpPr>
        <p:spPr bwMode="auto">
          <a:xfrm>
            <a:off x="9151273" y="1479971"/>
            <a:ext cx="2614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400" b="1">
                <a:solidFill>
                  <a:srgbClr val="002060"/>
                </a:solidFill>
                <a:latin typeface="Helvetica"/>
                <a:ea typeface="Microsoft JhengHei"/>
                <a:cs typeface="Helvetica"/>
              </a:rPr>
              <a:t>Электронная библиотека</a:t>
            </a:r>
            <a:endParaRPr/>
          </a:p>
          <a:p>
            <a:pPr algn="ctr">
              <a:defRPr/>
            </a:pPr>
            <a:r>
              <a:rPr lang="ru-RU" sz="1400" b="1">
                <a:solidFill>
                  <a:srgbClr val="002060"/>
                </a:solidFill>
                <a:latin typeface="Helvetica"/>
                <a:ea typeface="Microsoft JhengHei"/>
                <a:cs typeface="Helvetica"/>
              </a:rPr>
              <a:t>«</a:t>
            </a:r>
            <a:r>
              <a:rPr lang="en-US" sz="1400" b="1">
                <a:solidFill>
                  <a:srgbClr val="002060"/>
                </a:solidFill>
                <a:latin typeface="Helvetica"/>
                <a:ea typeface="Microsoft JhengHei"/>
                <a:cs typeface="Helvetica"/>
              </a:rPr>
              <a:t>Alpina Digital</a:t>
            </a:r>
            <a:r>
              <a:rPr lang="ru-RU" sz="1400" b="1">
                <a:solidFill>
                  <a:srgbClr val="002060"/>
                </a:solidFill>
                <a:latin typeface="Helvetica"/>
                <a:ea typeface="Microsoft JhengHei"/>
                <a:cs typeface="Helvetica"/>
              </a:rPr>
              <a:t>»</a:t>
            </a:r>
            <a:endParaRPr/>
          </a:p>
        </p:txBody>
      </p:sp>
      <p:sp>
        <p:nvSpPr>
          <p:cNvPr id="18" name="TextBox 17"/>
          <p:cNvSpPr txBox="1"/>
          <p:nvPr/>
        </p:nvSpPr>
        <p:spPr bwMode="auto">
          <a:xfrm>
            <a:off x="9271504" y="2702820"/>
            <a:ext cx="26147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1200" b="1">
                <a:solidFill>
                  <a:srgbClr val="002060"/>
                </a:solidFill>
                <a:latin typeface="Helvetica"/>
                <a:cs typeface="Helvetica"/>
              </a:rPr>
              <a:t>Инструмент развития</a:t>
            </a:r>
            <a:br>
              <a:rPr lang="ru-RU" sz="1200" b="1">
                <a:solidFill>
                  <a:srgbClr val="002060"/>
                </a:solidFill>
                <a:latin typeface="Helvetica"/>
                <a:cs typeface="Helvetica"/>
              </a:rPr>
            </a:br>
            <a:r>
              <a:rPr lang="ru-RU" sz="1200" b="1">
                <a:solidFill>
                  <a:srgbClr val="002060"/>
                </a:solidFill>
                <a:latin typeface="Helvetica"/>
                <a:cs typeface="Helvetica"/>
              </a:rPr>
              <a:t>компетенций</a:t>
            </a:r>
            <a:endParaRPr/>
          </a:p>
          <a:p>
            <a:pPr marL="180975" indent="-180975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en-US" sz="1200">
                <a:solidFill>
                  <a:srgbClr val="002060"/>
                </a:solidFill>
                <a:latin typeface="Helvetica"/>
                <a:cs typeface="Helvetica"/>
              </a:rPr>
              <a:t>&gt;</a:t>
            </a:r>
            <a: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  <a:t> 4000 деловых книг</a:t>
            </a:r>
            <a:b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</a:br>
            <a: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  <a:t>о лидерстве, управлении и личной эффективности</a:t>
            </a:r>
            <a:endParaRPr/>
          </a:p>
          <a:p>
            <a:pPr marL="180975" indent="-180975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  <a:t>Аудиокниги</a:t>
            </a:r>
            <a:endParaRPr/>
          </a:p>
          <a:p>
            <a:pPr marL="180975" indent="-180975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  <a:t>Новый модуль </a:t>
            </a:r>
            <a:r>
              <a:rPr lang="en-US" sz="1200">
                <a:solidFill>
                  <a:srgbClr val="002060"/>
                </a:solidFill>
                <a:latin typeface="Helvetica"/>
                <a:cs typeface="Helvetica"/>
              </a:rPr>
              <a:t>Alpina Lab</a:t>
            </a:r>
            <a:endParaRPr lang="ru-RU" sz="1200">
              <a:solidFill>
                <a:srgbClr val="002060"/>
              </a:solidFill>
              <a:latin typeface="Helvetica"/>
              <a:cs typeface="Helvetica"/>
            </a:endParaRPr>
          </a:p>
          <a:p>
            <a:pPr marL="180975" indent="-180975">
              <a:spcBef>
                <a:spcPts val="300"/>
              </a:spcBef>
              <a:spcAft>
                <a:spcPts val="300"/>
              </a:spcAft>
              <a:buFont typeface="Wingdings"/>
              <a:buChar char="§"/>
              <a:defRPr/>
            </a:pPr>
            <a: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  <a:t>Подборки для развития</a:t>
            </a:r>
            <a:b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</a:br>
            <a:r>
              <a:rPr lang="ru-RU" sz="1200">
                <a:solidFill>
                  <a:srgbClr val="002060"/>
                </a:solidFill>
                <a:latin typeface="Helvetica"/>
                <a:cs typeface="Helvetica"/>
              </a:rPr>
              <a:t>компетенций</a:t>
            </a:r>
            <a:endParaRPr/>
          </a:p>
        </p:txBody>
      </p:sp>
      <p:sp>
        <p:nvSpPr>
          <p:cNvPr id="19" name="TextBox 18"/>
          <p:cNvSpPr txBox="1"/>
          <p:nvPr/>
        </p:nvSpPr>
        <p:spPr bwMode="auto">
          <a:xfrm>
            <a:off x="9126866" y="5014352"/>
            <a:ext cx="2607315" cy="748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Helvetica"/>
                <a:cs typeface="Helvetica"/>
              </a:rPr>
              <a:t>1500 тыс. пользователей</a:t>
            </a:r>
            <a:endParaRPr dirty="0"/>
          </a:p>
          <a:p>
            <a:pPr algn="ctr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1100" b="1" dirty="0">
                <a:solidFill>
                  <a:srgbClr val="002060"/>
                </a:solidFill>
                <a:latin typeface="Helvetica"/>
                <a:cs typeface="Helvetica"/>
              </a:rPr>
              <a:t>&gt; </a:t>
            </a:r>
            <a:r>
              <a:rPr lang="ru-RU" sz="1100" b="1" dirty="0">
                <a:solidFill>
                  <a:srgbClr val="002060"/>
                </a:solidFill>
                <a:latin typeface="Helvetica"/>
                <a:cs typeface="Helvetica"/>
              </a:rPr>
              <a:t>20 </a:t>
            </a:r>
            <a:r>
              <a:rPr lang="ru-RU" sz="1100" dirty="0">
                <a:solidFill>
                  <a:srgbClr val="002060"/>
                </a:solidFill>
                <a:latin typeface="Helvetica"/>
                <a:cs typeface="Helvetica"/>
              </a:rPr>
              <a:t>онлайн-читателей в день</a:t>
            </a:r>
            <a:endParaRPr dirty="0"/>
          </a:p>
          <a:p>
            <a:pPr algn="ctr">
              <a:spcBef>
                <a:spcPts val="200"/>
              </a:spcBef>
              <a:spcAft>
                <a:spcPts val="200"/>
              </a:spcAft>
              <a:defRPr/>
            </a:pPr>
            <a:r>
              <a:rPr lang="ru-RU" sz="1100" dirty="0">
                <a:solidFill>
                  <a:srgbClr val="002060"/>
                </a:solidFill>
                <a:latin typeface="Helvetica"/>
                <a:cs typeface="Helvetica"/>
              </a:rPr>
              <a:t>в среднем </a:t>
            </a:r>
            <a:r>
              <a:rPr lang="ru-RU" sz="1100" b="1" dirty="0">
                <a:solidFill>
                  <a:srgbClr val="002060"/>
                </a:solidFill>
                <a:latin typeface="Helvetica"/>
                <a:cs typeface="Helvetica"/>
              </a:rPr>
              <a:t>15</a:t>
            </a:r>
            <a:r>
              <a:rPr lang="ru-RU" sz="1100" dirty="0">
                <a:solidFill>
                  <a:srgbClr val="002060"/>
                </a:solidFill>
                <a:latin typeface="Helvetica"/>
                <a:cs typeface="Helvetica"/>
              </a:rPr>
              <a:t> скачиваний книг в день</a:t>
            </a:r>
            <a:endParaRPr dirty="0"/>
          </a:p>
        </p:txBody>
      </p:sp>
      <p:sp>
        <p:nvSpPr>
          <p:cNvPr id="20" name="TextBox 19"/>
          <p:cNvSpPr txBox="1"/>
          <p:nvPr/>
        </p:nvSpPr>
        <p:spPr bwMode="auto">
          <a:xfrm>
            <a:off x="359822" y="745657"/>
            <a:ext cx="101923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83072"/>
                </a:solidFill>
                <a:latin typeface="Golos Text DemiBold"/>
                <a:cs typeface="Arial"/>
              </a:rPr>
              <a:t>Образовательные инструменты</a:t>
            </a:r>
            <a:endParaRPr dirty="0">
              <a:solidFill>
                <a:prstClr val="black"/>
              </a:solidFill>
              <a:latin typeface="Golos Text"/>
              <a:cs typeface="Arial"/>
            </a:endParaRPr>
          </a:p>
        </p:txBody>
      </p:sp>
      <p:sp>
        <p:nvSpPr>
          <p:cNvPr id="22" name="Скругленный прямоугольник 21">
            <a:hlinkClick r:id="" action="ppaction://hlinkshowjump?jump=nextslide"/>
          </p:cNvPr>
          <p:cNvSpPr/>
          <p:nvPr/>
        </p:nvSpPr>
        <p:spPr>
          <a:xfrm>
            <a:off x="11109026" y="6165130"/>
            <a:ext cx="777240" cy="539496"/>
          </a:xfrm>
          <a:prstGeom prst="roundRect">
            <a:avLst/>
          </a:prstGeom>
          <a:solidFill>
            <a:srgbClr val="2E5735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359822" y="891961"/>
            <a:ext cx="101923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83072"/>
                </a:solidFill>
                <a:latin typeface="Golos Text DemiBold"/>
                <a:cs typeface="Arial"/>
              </a:rPr>
              <a:t>Портрет муниципального служащего</a:t>
            </a:r>
            <a:endParaRPr dirty="0">
              <a:solidFill>
                <a:prstClr val="black"/>
              </a:solidFill>
              <a:latin typeface="Golos Text"/>
              <a:cs typeface="Arial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9181809" y="2642321"/>
            <a:ext cx="2947861" cy="2530365"/>
          </a:xfrm>
          <a:prstGeom prst="rect">
            <a:avLst/>
          </a:prstGeom>
          <a:solidFill>
            <a:srgbClr val="F8ED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6156436" y="2642322"/>
            <a:ext cx="2947861" cy="2530365"/>
          </a:xfrm>
          <a:prstGeom prst="rect">
            <a:avLst/>
          </a:prstGeom>
          <a:solidFill>
            <a:srgbClr val="F8ED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3107713" y="2652198"/>
            <a:ext cx="2947861" cy="2530365"/>
          </a:xfrm>
          <a:prstGeom prst="rect">
            <a:avLst/>
          </a:prstGeom>
          <a:solidFill>
            <a:srgbClr val="F8ED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58990" y="2659992"/>
            <a:ext cx="2947861" cy="2530365"/>
          </a:xfrm>
          <a:prstGeom prst="rect">
            <a:avLst/>
          </a:prstGeom>
          <a:solidFill>
            <a:srgbClr val="F8ED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Фигура 12"/>
          <p:cNvSpPr/>
          <p:nvPr/>
        </p:nvSpPr>
        <p:spPr bwMode="auto">
          <a:xfrm>
            <a:off x="3321643" y="1576618"/>
            <a:ext cx="2520000" cy="671305"/>
          </a:xfrm>
          <a:prstGeom prst="chevron">
            <a:avLst>
              <a:gd name="adj" fmla="val 24268"/>
            </a:avLst>
          </a:prstGeom>
          <a:solidFill>
            <a:srgbClr val="4C517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ru-RU" sz="1400" b="1" cap="all" spc="80">
                <a:solidFill>
                  <a:prstClr val="white"/>
                </a:solidFill>
                <a:latin typeface="Open Sans"/>
              </a:rPr>
              <a:t>возраст</a:t>
            </a:r>
            <a:endParaRPr lang="ru-RU" sz="1400" b="1" cap="all" spc="80">
              <a:solidFill>
                <a:prstClr val="black"/>
              </a:solidFill>
              <a:latin typeface="Roboto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43" y="2918087"/>
            <a:ext cx="2194750" cy="2542252"/>
          </a:xfrm>
          <a:prstGeom prst="rect">
            <a:avLst/>
          </a:prstGeom>
        </p:spPr>
      </p:pic>
      <p:sp>
        <p:nvSpPr>
          <p:cNvPr id="9" name="Фигура 14"/>
          <p:cNvSpPr/>
          <p:nvPr/>
        </p:nvSpPr>
        <p:spPr bwMode="auto">
          <a:xfrm>
            <a:off x="6370366" y="1576618"/>
            <a:ext cx="2520000" cy="671305"/>
          </a:xfrm>
          <a:prstGeom prst="chevron">
            <a:avLst>
              <a:gd name="adj" fmla="val 24268"/>
            </a:avLst>
          </a:prstGeom>
          <a:solidFill>
            <a:srgbClr val="8386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ru-RU" sz="1400" b="1" cap="all" spc="80">
                <a:solidFill>
                  <a:prstClr val="white"/>
                </a:solidFill>
                <a:latin typeface="Open Sans"/>
              </a:rPr>
              <a:t>стаж</a:t>
            </a:r>
            <a:endParaRPr lang="ru-RU" sz="1400" b="1" cap="all" spc="80">
              <a:solidFill>
                <a:prstClr val="black"/>
              </a:solidFill>
              <a:latin typeface="Roboto"/>
            </a:endParaRPr>
          </a:p>
        </p:txBody>
      </p:sp>
      <p:sp>
        <p:nvSpPr>
          <p:cNvPr id="10" name="Фигура 15"/>
          <p:cNvSpPr/>
          <p:nvPr/>
        </p:nvSpPr>
        <p:spPr bwMode="auto">
          <a:xfrm>
            <a:off x="9357980" y="1597444"/>
            <a:ext cx="2520000" cy="671305"/>
          </a:xfrm>
          <a:prstGeom prst="chevron">
            <a:avLst>
              <a:gd name="adj" fmla="val 24268"/>
            </a:avLst>
          </a:prstGeom>
          <a:solidFill>
            <a:srgbClr val="4C517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ru-RU" sz="1400" b="1" cap="all" spc="80">
                <a:solidFill>
                  <a:prstClr val="white"/>
                </a:solidFill>
                <a:latin typeface="Open Sans"/>
              </a:rPr>
              <a:t>образование</a:t>
            </a:r>
            <a:endParaRPr lang="ru-RU" sz="1400" b="1" cap="all" spc="80">
              <a:solidFill>
                <a:prstClr val="black"/>
              </a:solidFill>
              <a:latin typeface="Roboto"/>
            </a:endParaRPr>
          </a:p>
        </p:txBody>
      </p:sp>
      <p:sp>
        <p:nvSpPr>
          <p:cNvPr id="12" name="Фигура 14"/>
          <p:cNvSpPr/>
          <p:nvPr/>
        </p:nvSpPr>
        <p:spPr bwMode="auto">
          <a:xfrm>
            <a:off x="272920" y="1556930"/>
            <a:ext cx="2520000" cy="671305"/>
          </a:xfrm>
          <a:prstGeom prst="chevron">
            <a:avLst>
              <a:gd name="adj" fmla="val 24268"/>
            </a:avLst>
          </a:prstGeom>
          <a:solidFill>
            <a:srgbClr val="8386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ru-RU" sz="1400" b="1" cap="all" spc="80">
                <a:solidFill>
                  <a:prstClr val="white"/>
                </a:solidFill>
                <a:latin typeface="Open Sans"/>
              </a:rPr>
              <a:t>гендер</a:t>
            </a:r>
            <a:endParaRPr lang="ru-RU" sz="1400" b="1" cap="all" spc="80">
              <a:solidFill>
                <a:prstClr val="black"/>
              </a:solidFill>
              <a:latin typeface="Roboto"/>
            </a:endParaRPr>
          </a:p>
        </p:txBody>
      </p:sp>
      <p:sp>
        <p:nvSpPr>
          <p:cNvPr id="13" name="Freeform 20"/>
          <p:cNvSpPr>
            <a:spLocks noChangeAspect="1" noEditPoints="1"/>
          </p:cNvSpPr>
          <p:nvPr/>
        </p:nvSpPr>
        <p:spPr bwMode="auto">
          <a:xfrm>
            <a:off x="1130650" y="3643124"/>
            <a:ext cx="261214" cy="468214"/>
          </a:xfrm>
          <a:custGeom>
            <a:avLst/>
            <a:gdLst>
              <a:gd name="T0" fmla="*/ 58 w 112"/>
              <a:gd name="T1" fmla="*/ 44 h 200"/>
              <a:gd name="T2" fmla="*/ 80 w 112"/>
              <a:gd name="T3" fmla="*/ 22 h 200"/>
              <a:gd name="T4" fmla="*/ 58 w 112"/>
              <a:gd name="T5" fmla="*/ 0 h 200"/>
              <a:gd name="T6" fmla="*/ 36 w 112"/>
              <a:gd name="T7" fmla="*/ 22 h 200"/>
              <a:gd name="T8" fmla="*/ 58 w 112"/>
              <a:gd name="T9" fmla="*/ 44 h 200"/>
              <a:gd name="T10" fmla="*/ 111 w 112"/>
              <a:gd name="T11" fmla="*/ 118 h 200"/>
              <a:gd name="T12" fmla="*/ 111 w 112"/>
              <a:gd name="T13" fmla="*/ 118 h 200"/>
              <a:gd name="T14" fmla="*/ 95 w 112"/>
              <a:gd name="T15" fmla="*/ 65 h 200"/>
              <a:gd name="T16" fmla="*/ 77 w 112"/>
              <a:gd name="T17" fmla="*/ 52 h 200"/>
              <a:gd name="T18" fmla="*/ 35 w 112"/>
              <a:gd name="T19" fmla="*/ 52 h 200"/>
              <a:gd name="T20" fmla="*/ 17 w 112"/>
              <a:gd name="T21" fmla="*/ 65 h 200"/>
              <a:gd name="T22" fmla="*/ 1 w 112"/>
              <a:gd name="T23" fmla="*/ 118 h 200"/>
              <a:gd name="T24" fmla="*/ 1 w 112"/>
              <a:gd name="T25" fmla="*/ 118 h 200"/>
              <a:gd name="T26" fmla="*/ 0 w 112"/>
              <a:gd name="T27" fmla="*/ 122 h 200"/>
              <a:gd name="T28" fmla="*/ 9 w 112"/>
              <a:gd name="T29" fmla="*/ 131 h 200"/>
              <a:gd name="T30" fmla="*/ 15 w 112"/>
              <a:gd name="T31" fmla="*/ 129 h 200"/>
              <a:gd name="T32" fmla="*/ 18 w 112"/>
              <a:gd name="T33" fmla="*/ 125 h 200"/>
              <a:gd name="T34" fmla="*/ 18 w 112"/>
              <a:gd name="T35" fmla="*/ 125 h 200"/>
              <a:gd name="T36" fmla="*/ 18 w 112"/>
              <a:gd name="T37" fmla="*/ 124 h 200"/>
              <a:gd name="T38" fmla="*/ 35 w 112"/>
              <a:gd name="T39" fmla="*/ 74 h 200"/>
              <a:gd name="T40" fmla="*/ 38 w 112"/>
              <a:gd name="T41" fmla="*/ 73 h 200"/>
              <a:gd name="T42" fmla="*/ 40 w 112"/>
              <a:gd name="T43" fmla="*/ 76 h 200"/>
              <a:gd name="T44" fmla="*/ 38 w 112"/>
              <a:gd name="T45" fmla="*/ 90 h 200"/>
              <a:gd name="T46" fmla="*/ 20 w 112"/>
              <a:gd name="T47" fmla="*/ 148 h 200"/>
              <a:gd name="T48" fmla="*/ 22 w 112"/>
              <a:gd name="T49" fmla="*/ 152 h 200"/>
              <a:gd name="T50" fmla="*/ 36 w 112"/>
              <a:gd name="T51" fmla="*/ 152 h 200"/>
              <a:gd name="T52" fmla="*/ 36 w 112"/>
              <a:gd name="T53" fmla="*/ 192 h 200"/>
              <a:gd name="T54" fmla="*/ 39 w 112"/>
              <a:gd name="T55" fmla="*/ 197 h 200"/>
              <a:gd name="T56" fmla="*/ 44 w 112"/>
              <a:gd name="T57" fmla="*/ 200 h 200"/>
              <a:gd name="T58" fmla="*/ 52 w 112"/>
              <a:gd name="T59" fmla="*/ 191 h 200"/>
              <a:gd name="T60" fmla="*/ 52 w 112"/>
              <a:gd name="T61" fmla="*/ 152 h 200"/>
              <a:gd name="T62" fmla="*/ 60 w 112"/>
              <a:gd name="T63" fmla="*/ 152 h 200"/>
              <a:gd name="T64" fmla="*/ 60 w 112"/>
              <a:gd name="T65" fmla="*/ 191 h 200"/>
              <a:gd name="T66" fmla="*/ 68 w 112"/>
              <a:gd name="T67" fmla="*/ 200 h 200"/>
              <a:gd name="T68" fmla="*/ 73 w 112"/>
              <a:gd name="T69" fmla="*/ 197 h 200"/>
              <a:gd name="T70" fmla="*/ 76 w 112"/>
              <a:gd name="T71" fmla="*/ 192 h 200"/>
              <a:gd name="T72" fmla="*/ 76 w 112"/>
              <a:gd name="T73" fmla="*/ 152 h 200"/>
              <a:gd name="T74" fmla="*/ 90 w 112"/>
              <a:gd name="T75" fmla="*/ 152 h 200"/>
              <a:gd name="T76" fmla="*/ 92 w 112"/>
              <a:gd name="T77" fmla="*/ 148 h 200"/>
              <a:gd name="T78" fmla="*/ 74 w 112"/>
              <a:gd name="T79" fmla="*/ 90 h 200"/>
              <a:gd name="T80" fmla="*/ 72 w 112"/>
              <a:gd name="T81" fmla="*/ 76 h 200"/>
              <a:gd name="T82" fmla="*/ 74 w 112"/>
              <a:gd name="T83" fmla="*/ 73 h 200"/>
              <a:gd name="T84" fmla="*/ 77 w 112"/>
              <a:gd name="T85" fmla="*/ 74 h 200"/>
              <a:gd name="T86" fmla="*/ 94 w 112"/>
              <a:gd name="T87" fmla="*/ 124 h 200"/>
              <a:gd name="T88" fmla="*/ 94 w 112"/>
              <a:gd name="T89" fmla="*/ 125 h 200"/>
              <a:gd name="T90" fmla="*/ 94 w 112"/>
              <a:gd name="T91" fmla="*/ 125 h 200"/>
              <a:gd name="T92" fmla="*/ 97 w 112"/>
              <a:gd name="T93" fmla="*/ 129 h 200"/>
              <a:gd name="T94" fmla="*/ 103 w 112"/>
              <a:gd name="T95" fmla="*/ 131 h 200"/>
              <a:gd name="T96" fmla="*/ 112 w 112"/>
              <a:gd name="T97" fmla="*/ 122 h 200"/>
              <a:gd name="T98" fmla="*/ 111 w 112"/>
              <a:gd name="T99" fmla="*/ 11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2" h="200" extrusionOk="0">
                <a:moveTo>
                  <a:pt x="58" y="44"/>
                </a:moveTo>
                <a:cubicBezTo>
                  <a:pt x="70" y="44"/>
                  <a:pt x="80" y="34"/>
                  <a:pt x="80" y="22"/>
                </a:cubicBezTo>
                <a:cubicBezTo>
                  <a:pt x="80" y="10"/>
                  <a:pt x="70" y="0"/>
                  <a:pt x="58" y="0"/>
                </a:cubicBezTo>
                <a:cubicBezTo>
                  <a:pt x="46" y="0"/>
                  <a:pt x="36" y="10"/>
                  <a:pt x="36" y="22"/>
                </a:cubicBezTo>
                <a:cubicBezTo>
                  <a:pt x="36" y="34"/>
                  <a:pt x="46" y="44"/>
                  <a:pt x="58" y="44"/>
                </a:cubicBezTo>
                <a:close/>
                <a:moveTo>
                  <a:pt x="111" y="118"/>
                </a:moveTo>
                <a:cubicBezTo>
                  <a:pt x="111" y="118"/>
                  <a:pt x="111" y="118"/>
                  <a:pt x="111" y="118"/>
                </a:cubicBezTo>
                <a:cubicBezTo>
                  <a:pt x="110" y="115"/>
                  <a:pt x="95" y="66"/>
                  <a:pt x="95" y="65"/>
                </a:cubicBezTo>
                <a:cubicBezTo>
                  <a:pt x="91" y="54"/>
                  <a:pt x="86" y="52"/>
                  <a:pt x="77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26" y="52"/>
                  <a:pt x="21" y="54"/>
                  <a:pt x="17" y="65"/>
                </a:cubicBezTo>
                <a:cubicBezTo>
                  <a:pt x="17" y="66"/>
                  <a:pt x="2" y="115"/>
                  <a:pt x="1" y="118"/>
                </a:cubicBezTo>
                <a:cubicBezTo>
                  <a:pt x="1" y="118"/>
                  <a:pt x="1" y="118"/>
                  <a:pt x="1" y="118"/>
                </a:cubicBezTo>
                <a:cubicBezTo>
                  <a:pt x="0" y="119"/>
                  <a:pt x="0" y="121"/>
                  <a:pt x="0" y="122"/>
                </a:cubicBezTo>
                <a:cubicBezTo>
                  <a:pt x="0" y="127"/>
                  <a:pt x="4" y="131"/>
                  <a:pt x="9" y="131"/>
                </a:cubicBezTo>
                <a:cubicBezTo>
                  <a:pt x="11" y="131"/>
                  <a:pt x="13" y="130"/>
                  <a:pt x="15" y="129"/>
                </a:cubicBezTo>
                <a:cubicBezTo>
                  <a:pt x="16" y="128"/>
                  <a:pt x="17" y="127"/>
                  <a:pt x="18" y="125"/>
                </a:cubicBezTo>
                <a:cubicBezTo>
                  <a:pt x="18" y="125"/>
                  <a:pt x="18" y="125"/>
                  <a:pt x="18" y="125"/>
                </a:cubicBezTo>
                <a:cubicBezTo>
                  <a:pt x="18" y="125"/>
                  <a:pt x="18" y="125"/>
                  <a:pt x="18" y="124"/>
                </a:cubicBezTo>
                <a:cubicBezTo>
                  <a:pt x="35" y="74"/>
                  <a:pt x="35" y="74"/>
                  <a:pt x="35" y="74"/>
                </a:cubicBezTo>
                <a:cubicBezTo>
                  <a:pt x="36" y="73"/>
                  <a:pt x="37" y="73"/>
                  <a:pt x="38" y="73"/>
                </a:cubicBezTo>
                <a:cubicBezTo>
                  <a:pt x="39" y="73"/>
                  <a:pt x="39" y="74"/>
                  <a:pt x="40" y="76"/>
                </a:cubicBezTo>
                <a:cubicBezTo>
                  <a:pt x="38" y="90"/>
                  <a:pt x="38" y="90"/>
                  <a:pt x="38" y="90"/>
                </a:cubicBezTo>
                <a:cubicBezTo>
                  <a:pt x="38" y="90"/>
                  <a:pt x="21" y="145"/>
                  <a:pt x="20" y="148"/>
                </a:cubicBezTo>
                <a:cubicBezTo>
                  <a:pt x="19" y="152"/>
                  <a:pt x="22" y="152"/>
                  <a:pt x="22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92"/>
                  <a:pt x="36" y="192"/>
                  <a:pt x="36" y="192"/>
                </a:cubicBezTo>
                <a:cubicBezTo>
                  <a:pt x="36" y="194"/>
                  <a:pt x="37" y="195"/>
                  <a:pt x="39" y="197"/>
                </a:cubicBezTo>
                <a:cubicBezTo>
                  <a:pt x="41" y="199"/>
                  <a:pt x="41" y="200"/>
                  <a:pt x="44" y="200"/>
                </a:cubicBezTo>
                <a:cubicBezTo>
                  <a:pt x="49" y="200"/>
                  <a:pt x="52" y="197"/>
                  <a:pt x="52" y="191"/>
                </a:cubicBezTo>
                <a:cubicBezTo>
                  <a:pt x="52" y="152"/>
                  <a:pt x="52" y="152"/>
                  <a:pt x="52" y="152"/>
                </a:cubicBezTo>
                <a:cubicBezTo>
                  <a:pt x="60" y="152"/>
                  <a:pt x="60" y="152"/>
                  <a:pt x="60" y="152"/>
                </a:cubicBezTo>
                <a:cubicBezTo>
                  <a:pt x="60" y="191"/>
                  <a:pt x="60" y="191"/>
                  <a:pt x="60" y="191"/>
                </a:cubicBezTo>
                <a:cubicBezTo>
                  <a:pt x="60" y="197"/>
                  <a:pt x="62" y="200"/>
                  <a:pt x="68" y="200"/>
                </a:cubicBezTo>
                <a:cubicBezTo>
                  <a:pt x="70" y="200"/>
                  <a:pt x="71" y="199"/>
                  <a:pt x="73" y="197"/>
                </a:cubicBezTo>
                <a:cubicBezTo>
                  <a:pt x="75" y="195"/>
                  <a:pt x="76" y="194"/>
                  <a:pt x="76" y="192"/>
                </a:cubicBezTo>
                <a:cubicBezTo>
                  <a:pt x="76" y="152"/>
                  <a:pt x="76" y="152"/>
                  <a:pt x="76" y="152"/>
                </a:cubicBezTo>
                <a:cubicBezTo>
                  <a:pt x="90" y="152"/>
                  <a:pt x="90" y="152"/>
                  <a:pt x="90" y="152"/>
                </a:cubicBezTo>
                <a:cubicBezTo>
                  <a:pt x="90" y="152"/>
                  <a:pt x="93" y="152"/>
                  <a:pt x="92" y="148"/>
                </a:cubicBezTo>
                <a:cubicBezTo>
                  <a:pt x="91" y="146"/>
                  <a:pt x="74" y="90"/>
                  <a:pt x="74" y="90"/>
                </a:cubicBezTo>
                <a:cubicBezTo>
                  <a:pt x="72" y="76"/>
                  <a:pt x="72" y="76"/>
                  <a:pt x="72" y="76"/>
                </a:cubicBezTo>
                <a:cubicBezTo>
                  <a:pt x="73" y="74"/>
                  <a:pt x="73" y="73"/>
                  <a:pt x="74" y="73"/>
                </a:cubicBezTo>
                <a:cubicBezTo>
                  <a:pt x="76" y="73"/>
                  <a:pt x="76" y="73"/>
                  <a:pt x="77" y="7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4" y="125"/>
                  <a:pt x="94" y="125"/>
                  <a:pt x="94" y="125"/>
                </a:cubicBezTo>
                <a:cubicBezTo>
                  <a:pt x="94" y="125"/>
                  <a:pt x="94" y="125"/>
                  <a:pt x="94" y="125"/>
                </a:cubicBezTo>
                <a:cubicBezTo>
                  <a:pt x="95" y="127"/>
                  <a:pt x="96" y="128"/>
                  <a:pt x="97" y="129"/>
                </a:cubicBezTo>
                <a:cubicBezTo>
                  <a:pt x="99" y="130"/>
                  <a:pt x="101" y="131"/>
                  <a:pt x="103" y="131"/>
                </a:cubicBezTo>
                <a:cubicBezTo>
                  <a:pt x="108" y="131"/>
                  <a:pt x="112" y="127"/>
                  <a:pt x="112" y="122"/>
                </a:cubicBezTo>
                <a:cubicBezTo>
                  <a:pt x="112" y="121"/>
                  <a:pt x="112" y="119"/>
                  <a:pt x="111" y="118"/>
                </a:cubicBezTo>
                <a:close/>
              </a:path>
            </a:pathLst>
          </a:custGeom>
          <a:solidFill>
            <a:srgbClr val="ED7D3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4" name="Freeform 23"/>
          <p:cNvSpPr>
            <a:spLocks noChangeAspect="1" noEditPoints="1"/>
          </p:cNvSpPr>
          <p:nvPr/>
        </p:nvSpPr>
        <p:spPr bwMode="auto">
          <a:xfrm>
            <a:off x="1681300" y="2856725"/>
            <a:ext cx="238423" cy="468214"/>
          </a:xfrm>
          <a:custGeom>
            <a:avLst/>
            <a:gdLst>
              <a:gd name="T0" fmla="*/ 48 w 96"/>
              <a:gd name="T1" fmla="*/ 44 h 200"/>
              <a:gd name="T2" fmla="*/ 70 w 96"/>
              <a:gd name="T3" fmla="*/ 22 h 200"/>
              <a:gd name="T4" fmla="*/ 48 w 96"/>
              <a:gd name="T5" fmla="*/ 0 h 200"/>
              <a:gd name="T6" fmla="*/ 26 w 96"/>
              <a:gd name="T7" fmla="*/ 22 h 200"/>
              <a:gd name="T8" fmla="*/ 48 w 96"/>
              <a:gd name="T9" fmla="*/ 44 h 200"/>
              <a:gd name="T10" fmla="*/ 78 w 96"/>
              <a:gd name="T11" fmla="*/ 52 h 200"/>
              <a:gd name="T12" fmla="*/ 18 w 96"/>
              <a:gd name="T13" fmla="*/ 52 h 200"/>
              <a:gd name="T14" fmla="*/ 0 w 96"/>
              <a:gd name="T15" fmla="*/ 66 h 200"/>
              <a:gd name="T16" fmla="*/ 0 w 96"/>
              <a:gd name="T17" fmla="*/ 67 h 200"/>
              <a:gd name="T18" fmla="*/ 0 w 96"/>
              <a:gd name="T19" fmla="*/ 125 h 200"/>
              <a:gd name="T20" fmla="*/ 10 w 96"/>
              <a:gd name="T21" fmla="*/ 135 h 200"/>
              <a:gd name="T22" fmla="*/ 17 w 96"/>
              <a:gd name="T23" fmla="*/ 132 h 200"/>
              <a:gd name="T24" fmla="*/ 20 w 96"/>
              <a:gd name="T25" fmla="*/ 125 h 200"/>
              <a:gd name="T26" fmla="*/ 20 w 96"/>
              <a:gd name="T27" fmla="*/ 84 h 200"/>
              <a:gd name="T28" fmla="*/ 23 w 96"/>
              <a:gd name="T29" fmla="*/ 81 h 200"/>
              <a:gd name="T30" fmla="*/ 24 w 96"/>
              <a:gd name="T31" fmla="*/ 82 h 200"/>
              <a:gd name="T32" fmla="*/ 25 w 96"/>
              <a:gd name="T33" fmla="*/ 84 h 200"/>
              <a:gd name="T34" fmla="*/ 25 w 96"/>
              <a:gd name="T35" fmla="*/ 190 h 200"/>
              <a:gd name="T36" fmla="*/ 28 w 96"/>
              <a:gd name="T37" fmla="*/ 197 h 200"/>
              <a:gd name="T38" fmla="*/ 34 w 96"/>
              <a:gd name="T39" fmla="*/ 200 h 200"/>
              <a:gd name="T40" fmla="*/ 44 w 96"/>
              <a:gd name="T41" fmla="*/ 190 h 200"/>
              <a:gd name="T42" fmla="*/ 44 w 96"/>
              <a:gd name="T43" fmla="*/ 138 h 200"/>
              <a:gd name="T44" fmla="*/ 48 w 96"/>
              <a:gd name="T45" fmla="*/ 135 h 200"/>
              <a:gd name="T46" fmla="*/ 48 w 96"/>
              <a:gd name="T47" fmla="*/ 135 h 200"/>
              <a:gd name="T48" fmla="*/ 52 w 96"/>
              <a:gd name="T49" fmla="*/ 138 h 200"/>
              <a:gd name="T50" fmla="*/ 52 w 96"/>
              <a:gd name="T51" fmla="*/ 190 h 200"/>
              <a:gd name="T52" fmla="*/ 55 w 96"/>
              <a:gd name="T53" fmla="*/ 197 h 200"/>
              <a:gd name="T54" fmla="*/ 62 w 96"/>
              <a:gd name="T55" fmla="*/ 200 h 200"/>
              <a:gd name="T56" fmla="*/ 71 w 96"/>
              <a:gd name="T57" fmla="*/ 190 h 200"/>
              <a:gd name="T58" fmla="*/ 71 w 96"/>
              <a:gd name="T59" fmla="*/ 84 h 200"/>
              <a:gd name="T60" fmla="*/ 73 w 96"/>
              <a:gd name="T61" fmla="*/ 81 h 200"/>
              <a:gd name="T62" fmla="*/ 75 w 96"/>
              <a:gd name="T63" fmla="*/ 82 h 200"/>
              <a:gd name="T64" fmla="*/ 76 w 96"/>
              <a:gd name="T65" fmla="*/ 84 h 200"/>
              <a:gd name="T66" fmla="*/ 76 w 96"/>
              <a:gd name="T67" fmla="*/ 125 h 200"/>
              <a:gd name="T68" fmla="*/ 86 w 96"/>
              <a:gd name="T69" fmla="*/ 135 h 200"/>
              <a:gd name="T70" fmla="*/ 93 w 96"/>
              <a:gd name="T71" fmla="*/ 132 h 200"/>
              <a:gd name="T72" fmla="*/ 96 w 96"/>
              <a:gd name="T73" fmla="*/ 125 h 200"/>
              <a:gd name="T74" fmla="*/ 96 w 96"/>
              <a:gd name="T75" fmla="*/ 70 h 200"/>
              <a:gd name="T76" fmla="*/ 78 w 96"/>
              <a:gd name="T77" fmla="*/ 5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6" h="200" extrusionOk="0">
                <a:moveTo>
                  <a:pt x="48" y="44"/>
                </a:moveTo>
                <a:cubicBezTo>
                  <a:pt x="60" y="44"/>
                  <a:pt x="70" y="34"/>
                  <a:pt x="70" y="22"/>
                </a:cubicBezTo>
                <a:cubicBezTo>
                  <a:pt x="70" y="10"/>
                  <a:pt x="60" y="0"/>
                  <a:pt x="48" y="0"/>
                </a:cubicBezTo>
                <a:cubicBezTo>
                  <a:pt x="36" y="0"/>
                  <a:pt x="26" y="10"/>
                  <a:pt x="26" y="22"/>
                </a:cubicBezTo>
                <a:cubicBezTo>
                  <a:pt x="26" y="34"/>
                  <a:pt x="36" y="44"/>
                  <a:pt x="48" y="44"/>
                </a:cubicBezTo>
                <a:close/>
                <a:moveTo>
                  <a:pt x="78" y="52"/>
                </a:moveTo>
                <a:cubicBezTo>
                  <a:pt x="18" y="52"/>
                  <a:pt x="18" y="52"/>
                  <a:pt x="18" y="52"/>
                </a:cubicBezTo>
                <a:cubicBezTo>
                  <a:pt x="9" y="52"/>
                  <a:pt x="2" y="58"/>
                  <a:pt x="0" y="66"/>
                </a:cubicBezTo>
                <a:cubicBezTo>
                  <a:pt x="0" y="66"/>
                  <a:pt x="0" y="67"/>
                  <a:pt x="0" y="67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30"/>
                  <a:pt x="4" y="135"/>
                  <a:pt x="10" y="135"/>
                </a:cubicBezTo>
                <a:cubicBezTo>
                  <a:pt x="13" y="135"/>
                  <a:pt x="15" y="134"/>
                  <a:pt x="17" y="132"/>
                </a:cubicBezTo>
                <a:cubicBezTo>
                  <a:pt x="19" y="130"/>
                  <a:pt x="20" y="128"/>
                  <a:pt x="20" y="125"/>
                </a:cubicBezTo>
                <a:cubicBezTo>
                  <a:pt x="20" y="84"/>
                  <a:pt x="20" y="84"/>
                  <a:pt x="20" y="84"/>
                </a:cubicBezTo>
                <a:cubicBezTo>
                  <a:pt x="20" y="82"/>
                  <a:pt x="21" y="81"/>
                  <a:pt x="23" y="81"/>
                </a:cubicBezTo>
                <a:cubicBezTo>
                  <a:pt x="23" y="81"/>
                  <a:pt x="24" y="81"/>
                  <a:pt x="24" y="82"/>
                </a:cubicBezTo>
                <a:cubicBezTo>
                  <a:pt x="24" y="82"/>
                  <a:pt x="25" y="83"/>
                  <a:pt x="25" y="84"/>
                </a:cubicBezTo>
                <a:cubicBezTo>
                  <a:pt x="25" y="190"/>
                  <a:pt x="25" y="190"/>
                  <a:pt x="25" y="190"/>
                </a:cubicBezTo>
                <a:cubicBezTo>
                  <a:pt x="25" y="193"/>
                  <a:pt x="26" y="195"/>
                  <a:pt x="28" y="197"/>
                </a:cubicBezTo>
                <a:cubicBezTo>
                  <a:pt x="30" y="199"/>
                  <a:pt x="31" y="200"/>
                  <a:pt x="34" y="200"/>
                </a:cubicBezTo>
                <a:cubicBezTo>
                  <a:pt x="40" y="200"/>
                  <a:pt x="44" y="195"/>
                  <a:pt x="44" y="190"/>
                </a:cubicBezTo>
                <a:cubicBezTo>
                  <a:pt x="44" y="138"/>
                  <a:pt x="44" y="138"/>
                  <a:pt x="44" y="138"/>
                </a:cubicBezTo>
                <a:cubicBezTo>
                  <a:pt x="44" y="136"/>
                  <a:pt x="46" y="135"/>
                  <a:pt x="48" y="135"/>
                </a:cubicBezTo>
                <a:cubicBezTo>
                  <a:pt x="48" y="135"/>
                  <a:pt x="48" y="135"/>
                  <a:pt x="48" y="135"/>
                </a:cubicBezTo>
                <a:cubicBezTo>
                  <a:pt x="50" y="135"/>
                  <a:pt x="52" y="136"/>
                  <a:pt x="52" y="138"/>
                </a:cubicBezTo>
                <a:cubicBezTo>
                  <a:pt x="52" y="190"/>
                  <a:pt x="52" y="190"/>
                  <a:pt x="52" y="190"/>
                </a:cubicBezTo>
                <a:cubicBezTo>
                  <a:pt x="52" y="193"/>
                  <a:pt x="53" y="195"/>
                  <a:pt x="55" y="197"/>
                </a:cubicBezTo>
                <a:cubicBezTo>
                  <a:pt x="57" y="199"/>
                  <a:pt x="59" y="200"/>
                  <a:pt x="62" y="200"/>
                </a:cubicBezTo>
                <a:cubicBezTo>
                  <a:pt x="67" y="200"/>
                  <a:pt x="71" y="195"/>
                  <a:pt x="71" y="190"/>
                </a:cubicBezTo>
                <a:cubicBezTo>
                  <a:pt x="71" y="84"/>
                  <a:pt x="71" y="84"/>
                  <a:pt x="71" y="84"/>
                </a:cubicBezTo>
                <a:cubicBezTo>
                  <a:pt x="71" y="82"/>
                  <a:pt x="72" y="81"/>
                  <a:pt x="73" y="81"/>
                </a:cubicBezTo>
                <a:cubicBezTo>
                  <a:pt x="74" y="81"/>
                  <a:pt x="75" y="81"/>
                  <a:pt x="75" y="82"/>
                </a:cubicBezTo>
                <a:cubicBezTo>
                  <a:pt x="76" y="82"/>
                  <a:pt x="76" y="83"/>
                  <a:pt x="76" y="84"/>
                </a:cubicBezTo>
                <a:cubicBezTo>
                  <a:pt x="76" y="125"/>
                  <a:pt x="76" y="125"/>
                  <a:pt x="76" y="125"/>
                </a:cubicBezTo>
                <a:cubicBezTo>
                  <a:pt x="76" y="130"/>
                  <a:pt x="81" y="135"/>
                  <a:pt x="86" y="135"/>
                </a:cubicBezTo>
                <a:cubicBezTo>
                  <a:pt x="89" y="135"/>
                  <a:pt x="91" y="134"/>
                  <a:pt x="93" y="132"/>
                </a:cubicBezTo>
                <a:cubicBezTo>
                  <a:pt x="95" y="130"/>
                  <a:pt x="96" y="128"/>
                  <a:pt x="96" y="125"/>
                </a:cubicBezTo>
                <a:cubicBezTo>
                  <a:pt x="96" y="70"/>
                  <a:pt x="96" y="70"/>
                  <a:pt x="96" y="70"/>
                </a:cubicBezTo>
                <a:cubicBezTo>
                  <a:pt x="96" y="60"/>
                  <a:pt x="88" y="52"/>
                  <a:pt x="78" y="52"/>
                </a:cubicBezTo>
                <a:close/>
              </a:path>
            </a:pathLst>
          </a:custGeom>
          <a:solidFill>
            <a:srgbClr val="8386AD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9" name="Диаграмма 18"/>
          <p:cNvGraphicFramePr>
            <a:graphicFrameLocks/>
          </p:cNvGraphicFramePr>
          <p:nvPr/>
        </p:nvGraphicFramePr>
        <p:xfrm>
          <a:off x="9104297" y="2528799"/>
          <a:ext cx="3041925" cy="2495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Freeform 12"/>
          <p:cNvSpPr>
            <a:spLocks noEditPoints="1"/>
          </p:cNvSpPr>
          <p:nvPr/>
        </p:nvSpPr>
        <p:spPr bwMode="auto">
          <a:xfrm>
            <a:off x="9582314" y="3860129"/>
            <a:ext cx="758914" cy="553915"/>
          </a:xfrm>
          <a:custGeom>
            <a:avLst/>
            <a:gdLst>
              <a:gd name="T0" fmla="*/ 196 w 204"/>
              <a:gd name="T1" fmla="*/ 31 h 136"/>
              <a:gd name="T2" fmla="*/ 104 w 204"/>
              <a:gd name="T3" fmla="*/ 0 h 136"/>
              <a:gd name="T4" fmla="*/ 100 w 204"/>
              <a:gd name="T5" fmla="*/ 0 h 136"/>
              <a:gd name="T6" fmla="*/ 9 w 204"/>
              <a:gd name="T7" fmla="*/ 31 h 136"/>
              <a:gd name="T8" fmla="*/ 4 w 204"/>
              <a:gd name="T9" fmla="*/ 35 h 136"/>
              <a:gd name="T10" fmla="*/ 6 w 204"/>
              <a:gd name="T11" fmla="*/ 38 h 136"/>
              <a:gd name="T12" fmla="*/ 28 w 204"/>
              <a:gd name="T13" fmla="*/ 45 h 136"/>
              <a:gd name="T14" fmla="*/ 20 w 204"/>
              <a:gd name="T15" fmla="*/ 73 h 136"/>
              <a:gd name="T16" fmla="*/ 14 w 204"/>
              <a:gd name="T17" fmla="*/ 82 h 136"/>
              <a:gd name="T18" fmla="*/ 20 w 204"/>
              <a:gd name="T19" fmla="*/ 91 h 136"/>
              <a:gd name="T20" fmla="*/ 0 w 204"/>
              <a:gd name="T21" fmla="*/ 128 h 136"/>
              <a:gd name="T22" fmla="*/ 17 w 204"/>
              <a:gd name="T23" fmla="*/ 136 h 136"/>
              <a:gd name="T24" fmla="*/ 31 w 204"/>
              <a:gd name="T25" fmla="*/ 116 h 136"/>
              <a:gd name="T26" fmla="*/ 29 w 204"/>
              <a:gd name="T27" fmla="*/ 90 h 136"/>
              <a:gd name="T28" fmla="*/ 33 w 204"/>
              <a:gd name="T29" fmla="*/ 82 h 136"/>
              <a:gd name="T30" fmla="*/ 28 w 204"/>
              <a:gd name="T31" fmla="*/ 73 h 136"/>
              <a:gd name="T32" fmla="*/ 42 w 204"/>
              <a:gd name="T33" fmla="*/ 46 h 136"/>
              <a:gd name="T34" fmla="*/ 98 w 204"/>
              <a:gd name="T35" fmla="*/ 23 h 136"/>
              <a:gd name="T36" fmla="*/ 106 w 204"/>
              <a:gd name="T37" fmla="*/ 25 h 136"/>
              <a:gd name="T38" fmla="*/ 103 w 204"/>
              <a:gd name="T39" fmla="*/ 32 h 136"/>
              <a:gd name="T40" fmla="*/ 50 w 204"/>
              <a:gd name="T41" fmla="*/ 53 h 136"/>
              <a:gd name="T42" fmla="*/ 102 w 204"/>
              <a:gd name="T43" fmla="*/ 70 h 136"/>
              <a:gd name="T44" fmla="*/ 198 w 204"/>
              <a:gd name="T45" fmla="*/ 38 h 136"/>
              <a:gd name="T46" fmla="*/ 196 w 204"/>
              <a:gd name="T47" fmla="*/ 31 h 136"/>
              <a:gd name="T48" fmla="*/ 46 w 204"/>
              <a:gd name="T49" fmla="*/ 63 h 136"/>
              <a:gd name="T50" fmla="*/ 46 w 204"/>
              <a:gd name="T51" fmla="*/ 96 h 136"/>
              <a:gd name="T52" fmla="*/ 102 w 204"/>
              <a:gd name="T53" fmla="*/ 120 h 136"/>
              <a:gd name="T54" fmla="*/ 158 w 204"/>
              <a:gd name="T55" fmla="*/ 96 h 136"/>
              <a:gd name="T56" fmla="*/ 158 w 204"/>
              <a:gd name="T57" fmla="*/ 63 h 136"/>
              <a:gd name="T58" fmla="*/ 102 w 204"/>
              <a:gd name="T59" fmla="*/ 82 h 136"/>
              <a:gd name="T60" fmla="*/ 46 w 204"/>
              <a:gd name="T61" fmla="*/ 63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4" h="136" extrusionOk="0">
                <a:moveTo>
                  <a:pt x="196" y="31"/>
                </a:moveTo>
                <a:cubicBezTo>
                  <a:pt x="189" y="29"/>
                  <a:pt x="104" y="0"/>
                  <a:pt x="104" y="0"/>
                </a:cubicBezTo>
                <a:cubicBezTo>
                  <a:pt x="104" y="0"/>
                  <a:pt x="102" y="0"/>
                  <a:pt x="100" y="0"/>
                </a:cubicBezTo>
                <a:cubicBezTo>
                  <a:pt x="98" y="1"/>
                  <a:pt x="9" y="31"/>
                  <a:pt x="9" y="31"/>
                </a:cubicBezTo>
                <a:cubicBezTo>
                  <a:pt x="9" y="31"/>
                  <a:pt x="4" y="32"/>
                  <a:pt x="4" y="35"/>
                </a:cubicBezTo>
                <a:cubicBezTo>
                  <a:pt x="5" y="38"/>
                  <a:pt x="6" y="38"/>
                  <a:pt x="6" y="38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5"/>
                  <a:pt x="18" y="56"/>
                  <a:pt x="20" y="73"/>
                </a:cubicBezTo>
                <a:cubicBezTo>
                  <a:pt x="20" y="73"/>
                  <a:pt x="13" y="76"/>
                  <a:pt x="14" y="82"/>
                </a:cubicBezTo>
                <a:cubicBezTo>
                  <a:pt x="14" y="82"/>
                  <a:pt x="13" y="89"/>
                  <a:pt x="20" y="91"/>
                </a:cubicBezTo>
                <a:cubicBezTo>
                  <a:pt x="20" y="91"/>
                  <a:pt x="19" y="112"/>
                  <a:pt x="0" y="128"/>
                </a:cubicBezTo>
                <a:cubicBezTo>
                  <a:pt x="17" y="136"/>
                  <a:pt x="17" y="136"/>
                  <a:pt x="17" y="136"/>
                </a:cubicBezTo>
                <a:cubicBezTo>
                  <a:pt x="17" y="136"/>
                  <a:pt x="29" y="133"/>
                  <a:pt x="31" y="116"/>
                </a:cubicBezTo>
                <a:cubicBezTo>
                  <a:pt x="31" y="116"/>
                  <a:pt x="31" y="98"/>
                  <a:pt x="29" y="90"/>
                </a:cubicBezTo>
                <a:cubicBezTo>
                  <a:pt x="29" y="90"/>
                  <a:pt x="33" y="87"/>
                  <a:pt x="33" y="82"/>
                </a:cubicBezTo>
                <a:cubicBezTo>
                  <a:pt x="33" y="82"/>
                  <a:pt x="33" y="75"/>
                  <a:pt x="28" y="73"/>
                </a:cubicBezTo>
                <a:cubicBezTo>
                  <a:pt x="28" y="73"/>
                  <a:pt x="27" y="52"/>
                  <a:pt x="42" y="46"/>
                </a:cubicBezTo>
                <a:cubicBezTo>
                  <a:pt x="98" y="23"/>
                  <a:pt x="98" y="23"/>
                  <a:pt x="98" y="23"/>
                </a:cubicBezTo>
                <a:cubicBezTo>
                  <a:pt x="98" y="23"/>
                  <a:pt x="104" y="21"/>
                  <a:pt x="106" y="25"/>
                </a:cubicBezTo>
                <a:cubicBezTo>
                  <a:pt x="106" y="25"/>
                  <a:pt x="108" y="30"/>
                  <a:pt x="103" y="32"/>
                </a:cubicBezTo>
                <a:cubicBezTo>
                  <a:pt x="50" y="53"/>
                  <a:pt x="50" y="53"/>
                  <a:pt x="50" y="53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198" y="38"/>
                  <a:pt x="198" y="38"/>
                  <a:pt x="198" y="38"/>
                </a:cubicBezTo>
                <a:cubicBezTo>
                  <a:pt x="198" y="38"/>
                  <a:pt x="204" y="33"/>
                  <a:pt x="196" y="31"/>
                </a:cubicBezTo>
                <a:close/>
                <a:moveTo>
                  <a:pt x="46" y="63"/>
                </a:moveTo>
                <a:cubicBezTo>
                  <a:pt x="46" y="63"/>
                  <a:pt x="46" y="95"/>
                  <a:pt x="46" y="96"/>
                </a:cubicBezTo>
                <a:cubicBezTo>
                  <a:pt x="46" y="109"/>
                  <a:pt x="71" y="120"/>
                  <a:pt x="102" y="120"/>
                </a:cubicBezTo>
                <a:cubicBezTo>
                  <a:pt x="133" y="120"/>
                  <a:pt x="158" y="109"/>
                  <a:pt x="158" y="96"/>
                </a:cubicBezTo>
                <a:cubicBezTo>
                  <a:pt x="158" y="95"/>
                  <a:pt x="158" y="63"/>
                  <a:pt x="158" y="63"/>
                </a:cubicBezTo>
                <a:cubicBezTo>
                  <a:pt x="102" y="82"/>
                  <a:pt x="102" y="82"/>
                  <a:pt x="102" y="82"/>
                </a:cubicBezTo>
                <a:lnTo>
                  <a:pt x="46" y="63"/>
                </a:ln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1" name="Рисунок 39"/>
          <p:cNvSpPr/>
          <p:nvPr/>
        </p:nvSpPr>
        <p:spPr bwMode="auto">
          <a:xfrm>
            <a:off x="9567677" y="4696806"/>
            <a:ext cx="482400" cy="475881"/>
          </a:xfrm>
          <a:custGeom>
            <a:avLst/>
            <a:gdLst>
              <a:gd name="connsiteX0" fmla="*/ 0 w 482400"/>
              <a:gd name="connsiteY0" fmla="*/ 13038 h 475881"/>
              <a:gd name="connsiteX1" fmla="*/ 13038 w 482400"/>
              <a:gd name="connsiteY1" fmla="*/ 0 h 475881"/>
              <a:gd name="connsiteX2" fmla="*/ 469362 w 482400"/>
              <a:gd name="connsiteY2" fmla="*/ 0 h 475881"/>
              <a:gd name="connsiteX3" fmla="*/ 482400 w 482400"/>
              <a:gd name="connsiteY3" fmla="*/ 13038 h 475881"/>
              <a:gd name="connsiteX4" fmla="*/ 482400 w 482400"/>
              <a:gd name="connsiteY4" fmla="*/ 352022 h 475881"/>
              <a:gd name="connsiteX5" fmla="*/ 469362 w 482400"/>
              <a:gd name="connsiteY5" fmla="*/ 365059 h 475881"/>
              <a:gd name="connsiteX6" fmla="*/ 364839 w 482400"/>
              <a:gd name="connsiteY6" fmla="*/ 365059 h 475881"/>
              <a:gd name="connsiteX7" fmla="*/ 359249 w 482400"/>
              <a:gd name="connsiteY7" fmla="*/ 361895 h 475881"/>
              <a:gd name="connsiteX8" fmla="*/ 345840 w 482400"/>
              <a:gd name="connsiteY8" fmla="*/ 339545 h 475881"/>
              <a:gd name="connsiteX9" fmla="*/ 344848 w 482400"/>
              <a:gd name="connsiteY9" fmla="*/ 338984 h 475881"/>
              <a:gd name="connsiteX10" fmla="*/ 343832 w 482400"/>
              <a:gd name="connsiteY10" fmla="*/ 337239 h 475881"/>
              <a:gd name="connsiteX11" fmla="*/ 345462 w 482400"/>
              <a:gd name="connsiteY11" fmla="*/ 334203 h 475881"/>
              <a:gd name="connsiteX12" fmla="*/ 348292 w 482400"/>
              <a:gd name="connsiteY12" fmla="*/ 332465 h 475881"/>
              <a:gd name="connsiteX13" fmla="*/ 358541 w 482400"/>
              <a:gd name="connsiteY13" fmla="*/ 332465 h 475881"/>
              <a:gd name="connsiteX14" fmla="*/ 365310 w 482400"/>
              <a:gd name="connsiteY14" fmla="*/ 325952 h 475881"/>
              <a:gd name="connsiteX15" fmla="*/ 371511 w 482400"/>
              <a:gd name="connsiteY15" fmla="*/ 300034 h 475881"/>
              <a:gd name="connsiteX16" fmla="*/ 389881 w 482400"/>
              <a:gd name="connsiteY16" fmla="*/ 272540 h 475881"/>
              <a:gd name="connsiteX17" fmla="*/ 417374 w 482400"/>
              <a:gd name="connsiteY17" fmla="*/ 254170 h 475881"/>
              <a:gd name="connsiteX18" fmla="*/ 443293 w 482400"/>
              <a:gd name="connsiteY18" fmla="*/ 247969 h 475881"/>
              <a:gd name="connsiteX19" fmla="*/ 449805 w 482400"/>
              <a:gd name="connsiteY19" fmla="*/ 241200 h 475881"/>
              <a:gd name="connsiteX20" fmla="*/ 449805 w 482400"/>
              <a:gd name="connsiteY20" fmla="*/ 123859 h 475881"/>
              <a:gd name="connsiteX21" fmla="*/ 443293 w 482400"/>
              <a:gd name="connsiteY21" fmla="*/ 117090 h 475881"/>
              <a:gd name="connsiteX22" fmla="*/ 417374 w 482400"/>
              <a:gd name="connsiteY22" fmla="*/ 110889 h 475881"/>
              <a:gd name="connsiteX23" fmla="*/ 389881 w 482400"/>
              <a:gd name="connsiteY23" fmla="*/ 92519 h 475881"/>
              <a:gd name="connsiteX24" fmla="*/ 371511 w 482400"/>
              <a:gd name="connsiteY24" fmla="*/ 65025 h 475881"/>
              <a:gd name="connsiteX25" fmla="*/ 365310 w 482400"/>
              <a:gd name="connsiteY25" fmla="*/ 39107 h 475881"/>
              <a:gd name="connsiteX26" fmla="*/ 358541 w 482400"/>
              <a:gd name="connsiteY26" fmla="*/ 32595 h 475881"/>
              <a:gd name="connsiteX27" fmla="*/ 123859 w 482400"/>
              <a:gd name="connsiteY27" fmla="*/ 32595 h 475881"/>
              <a:gd name="connsiteX28" fmla="*/ 117090 w 482400"/>
              <a:gd name="connsiteY28" fmla="*/ 39107 h 475881"/>
              <a:gd name="connsiteX29" fmla="*/ 110889 w 482400"/>
              <a:gd name="connsiteY29" fmla="*/ 65025 h 475881"/>
              <a:gd name="connsiteX30" fmla="*/ 92519 w 482400"/>
              <a:gd name="connsiteY30" fmla="*/ 92519 h 475881"/>
              <a:gd name="connsiteX31" fmla="*/ 65025 w 482400"/>
              <a:gd name="connsiteY31" fmla="*/ 110889 h 475881"/>
              <a:gd name="connsiteX32" fmla="*/ 39107 w 482400"/>
              <a:gd name="connsiteY32" fmla="*/ 117090 h 475881"/>
              <a:gd name="connsiteX33" fmla="*/ 32595 w 482400"/>
              <a:gd name="connsiteY33" fmla="*/ 123859 h 475881"/>
              <a:gd name="connsiteX34" fmla="*/ 32595 w 482400"/>
              <a:gd name="connsiteY34" fmla="*/ 241200 h 475881"/>
              <a:gd name="connsiteX35" fmla="*/ 39107 w 482400"/>
              <a:gd name="connsiteY35" fmla="*/ 247969 h 475881"/>
              <a:gd name="connsiteX36" fmla="*/ 65025 w 482400"/>
              <a:gd name="connsiteY36" fmla="*/ 254170 h 475881"/>
              <a:gd name="connsiteX37" fmla="*/ 92519 w 482400"/>
              <a:gd name="connsiteY37" fmla="*/ 272540 h 475881"/>
              <a:gd name="connsiteX38" fmla="*/ 110889 w 482400"/>
              <a:gd name="connsiteY38" fmla="*/ 300034 h 475881"/>
              <a:gd name="connsiteX39" fmla="*/ 117090 w 482400"/>
              <a:gd name="connsiteY39" fmla="*/ 325952 h 475881"/>
              <a:gd name="connsiteX40" fmla="*/ 123859 w 482400"/>
              <a:gd name="connsiteY40" fmla="*/ 332465 h 475881"/>
              <a:gd name="connsiteX41" fmla="*/ 134108 w 482400"/>
              <a:gd name="connsiteY41" fmla="*/ 332465 h 475881"/>
              <a:gd name="connsiteX42" fmla="*/ 136938 w 482400"/>
              <a:gd name="connsiteY42" fmla="*/ 334203 h 475881"/>
              <a:gd name="connsiteX43" fmla="*/ 138568 w 482400"/>
              <a:gd name="connsiteY43" fmla="*/ 337239 h 475881"/>
              <a:gd name="connsiteX44" fmla="*/ 137552 w 482400"/>
              <a:gd name="connsiteY44" fmla="*/ 338984 h 475881"/>
              <a:gd name="connsiteX45" fmla="*/ 136560 w 482400"/>
              <a:gd name="connsiteY45" fmla="*/ 339545 h 475881"/>
              <a:gd name="connsiteX46" fmla="*/ 123151 w 482400"/>
              <a:gd name="connsiteY46" fmla="*/ 361895 h 475881"/>
              <a:gd name="connsiteX47" fmla="*/ 117561 w 482400"/>
              <a:gd name="connsiteY47" fmla="*/ 365059 h 475881"/>
              <a:gd name="connsiteX48" fmla="*/ 13038 w 482400"/>
              <a:gd name="connsiteY48" fmla="*/ 365059 h 475881"/>
              <a:gd name="connsiteX49" fmla="*/ 0 w 482400"/>
              <a:gd name="connsiteY49" fmla="*/ 352022 h 475881"/>
              <a:gd name="connsiteX50" fmla="*/ 0 w 482400"/>
              <a:gd name="connsiteY50" fmla="*/ 13038 h 475881"/>
              <a:gd name="connsiteX51" fmla="*/ 162973 w 482400"/>
              <a:gd name="connsiteY51" fmla="*/ 88005 h 475881"/>
              <a:gd name="connsiteX52" fmla="*/ 153195 w 482400"/>
              <a:gd name="connsiteY52" fmla="*/ 97784 h 475881"/>
              <a:gd name="connsiteX53" fmla="*/ 162973 w 482400"/>
              <a:gd name="connsiteY53" fmla="*/ 107562 h 475881"/>
              <a:gd name="connsiteX54" fmla="*/ 325946 w 482400"/>
              <a:gd name="connsiteY54" fmla="*/ 107562 h 475881"/>
              <a:gd name="connsiteX55" fmla="*/ 335724 w 482400"/>
              <a:gd name="connsiteY55" fmla="*/ 97784 h 475881"/>
              <a:gd name="connsiteX56" fmla="*/ 325946 w 482400"/>
              <a:gd name="connsiteY56" fmla="*/ 88005 h 475881"/>
              <a:gd name="connsiteX57" fmla="*/ 162973 w 482400"/>
              <a:gd name="connsiteY57" fmla="*/ 88005 h 475881"/>
              <a:gd name="connsiteX58" fmla="*/ 153195 w 482400"/>
              <a:gd name="connsiteY58" fmla="*/ 143416 h 475881"/>
              <a:gd name="connsiteX59" fmla="*/ 162973 w 482400"/>
              <a:gd name="connsiteY59" fmla="*/ 133638 h 475881"/>
              <a:gd name="connsiteX60" fmla="*/ 325946 w 482400"/>
              <a:gd name="connsiteY60" fmla="*/ 133638 h 475881"/>
              <a:gd name="connsiteX61" fmla="*/ 335724 w 482400"/>
              <a:gd name="connsiteY61" fmla="*/ 143416 h 475881"/>
              <a:gd name="connsiteX62" fmla="*/ 325946 w 482400"/>
              <a:gd name="connsiteY62" fmla="*/ 153195 h 475881"/>
              <a:gd name="connsiteX63" fmla="*/ 162973 w 482400"/>
              <a:gd name="connsiteY63" fmla="*/ 153195 h 475881"/>
              <a:gd name="connsiteX64" fmla="*/ 153195 w 482400"/>
              <a:gd name="connsiteY64" fmla="*/ 143416 h 475881"/>
              <a:gd name="connsiteX65" fmla="*/ 241200 w 482400"/>
              <a:gd name="connsiteY65" fmla="*/ 358541 h 475881"/>
              <a:gd name="connsiteX66" fmla="*/ 319427 w 482400"/>
              <a:gd name="connsiteY66" fmla="*/ 280314 h 475881"/>
              <a:gd name="connsiteX67" fmla="*/ 241200 w 482400"/>
              <a:gd name="connsiteY67" fmla="*/ 202086 h 475881"/>
              <a:gd name="connsiteX68" fmla="*/ 162973 w 482400"/>
              <a:gd name="connsiteY68" fmla="*/ 280314 h 475881"/>
              <a:gd name="connsiteX69" fmla="*/ 241200 w 482400"/>
              <a:gd name="connsiteY69" fmla="*/ 358541 h 475881"/>
              <a:gd name="connsiteX70" fmla="*/ 256631 w 482400"/>
              <a:gd name="connsiteY70" fmla="*/ 381823 h 475881"/>
              <a:gd name="connsiteX71" fmla="*/ 258843 w 482400"/>
              <a:gd name="connsiteY71" fmla="*/ 376510 h 475881"/>
              <a:gd name="connsiteX72" fmla="*/ 338984 w 482400"/>
              <a:gd name="connsiteY72" fmla="*/ 280314 h 475881"/>
              <a:gd name="connsiteX73" fmla="*/ 241200 w 482400"/>
              <a:gd name="connsiteY73" fmla="*/ 182530 h 475881"/>
              <a:gd name="connsiteX74" fmla="*/ 143416 w 482400"/>
              <a:gd name="connsiteY74" fmla="*/ 280314 h 475881"/>
              <a:gd name="connsiteX75" fmla="*/ 222826 w 482400"/>
              <a:gd name="connsiteY75" fmla="*/ 376374 h 475881"/>
              <a:gd name="connsiteX76" fmla="*/ 225011 w 482400"/>
              <a:gd name="connsiteY76" fmla="*/ 381680 h 475881"/>
              <a:gd name="connsiteX77" fmla="*/ 173354 w 482400"/>
              <a:gd name="connsiteY77" fmla="*/ 452433 h 475881"/>
              <a:gd name="connsiteX78" fmla="*/ 167625 w 482400"/>
              <a:gd name="connsiteY78" fmla="*/ 451528 h 475881"/>
              <a:gd name="connsiteX79" fmla="*/ 162028 w 482400"/>
              <a:gd name="connsiteY79" fmla="*/ 434504 h 475881"/>
              <a:gd name="connsiteX80" fmla="*/ 162028 w 482400"/>
              <a:gd name="connsiteY80" fmla="*/ 434504 h 475881"/>
              <a:gd name="connsiteX81" fmla="*/ 162210 w 482400"/>
              <a:gd name="connsiteY81" fmla="*/ 433255 h 475881"/>
              <a:gd name="connsiteX82" fmla="*/ 183919 w 482400"/>
              <a:gd name="connsiteY82" fmla="*/ 403406 h 475881"/>
              <a:gd name="connsiteX83" fmla="*/ 181762 w 482400"/>
              <a:gd name="connsiteY83" fmla="*/ 389746 h 475881"/>
              <a:gd name="connsiteX84" fmla="*/ 168103 w 482400"/>
              <a:gd name="connsiteY84" fmla="*/ 391902 h 475881"/>
              <a:gd name="connsiteX85" fmla="*/ 146191 w 482400"/>
              <a:gd name="connsiteY85" fmla="*/ 422032 h 475881"/>
              <a:gd name="connsiteX86" fmla="*/ 143650 w 482400"/>
              <a:gd name="connsiteY86" fmla="*/ 423372 h 475881"/>
              <a:gd name="connsiteX87" fmla="*/ 128022 w 482400"/>
              <a:gd name="connsiteY87" fmla="*/ 423827 h 475881"/>
              <a:gd name="connsiteX88" fmla="*/ 125251 w 482400"/>
              <a:gd name="connsiteY88" fmla="*/ 418708 h 475881"/>
              <a:gd name="connsiteX89" fmla="*/ 154388 w 482400"/>
              <a:gd name="connsiteY89" fmla="*/ 376803 h 475881"/>
              <a:gd name="connsiteX90" fmla="*/ 151942 w 482400"/>
              <a:gd name="connsiteY90" fmla="*/ 363192 h 475881"/>
              <a:gd name="connsiteX91" fmla="*/ 138331 w 482400"/>
              <a:gd name="connsiteY91" fmla="*/ 365639 h 475881"/>
              <a:gd name="connsiteX92" fmla="*/ 101814 w 482400"/>
              <a:gd name="connsiteY92" fmla="*/ 418157 h 475881"/>
              <a:gd name="connsiteX93" fmla="*/ 115668 w 482400"/>
              <a:gd name="connsiteY93" fmla="*/ 443751 h 475881"/>
              <a:gd name="connsiteX94" fmla="*/ 141778 w 482400"/>
              <a:gd name="connsiteY94" fmla="*/ 442992 h 475881"/>
              <a:gd name="connsiteX95" fmla="*/ 144969 w 482400"/>
              <a:gd name="connsiteY95" fmla="*/ 445232 h 475881"/>
              <a:gd name="connsiteX96" fmla="*/ 153013 w 482400"/>
              <a:gd name="connsiteY96" fmla="*/ 469704 h 475881"/>
              <a:gd name="connsiteX97" fmla="*/ 181658 w 482400"/>
              <a:gd name="connsiteY97" fmla="*/ 474225 h 475881"/>
              <a:gd name="connsiteX98" fmla="*/ 238137 w 482400"/>
              <a:gd name="connsiteY98" fmla="*/ 396869 h 475881"/>
              <a:gd name="connsiteX99" fmla="*/ 243401 w 482400"/>
              <a:gd name="connsiteY99" fmla="*/ 396869 h 475881"/>
              <a:gd name="connsiteX100" fmla="*/ 300367 w 482400"/>
              <a:gd name="connsiteY100" fmla="*/ 474891 h 475881"/>
              <a:gd name="connsiteX101" fmla="*/ 329011 w 482400"/>
              <a:gd name="connsiteY101" fmla="*/ 470370 h 475881"/>
              <a:gd name="connsiteX102" fmla="*/ 337056 w 482400"/>
              <a:gd name="connsiteY102" fmla="*/ 445899 h 475881"/>
              <a:gd name="connsiteX103" fmla="*/ 340247 w 482400"/>
              <a:gd name="connsiteY103" fmla="*/ 443658 h 475881"/>
              <a:gd name="connsiteX104" fmla="*/ 366356 w 482400"/>
              <a:gd name="connsiteY104" fmla="*/ 444418 h 475881"/>
              <a:gd name="connsiteX105" fmla="*/ 380210 w 482400"/>
              <a:gd name="connsiteY105" fmla="*/ 418824 h 475881"/>
              <a:gd name="connsiteX106" fmla="*/ 343693 w 482400"/>
              <a:gd name="connsiteY106" fmla="*/ 366305 h 475881"/>
              <a:gd name="connsiteX107" fmla="*/ 330083 w 482400"/>
              <a:gd name="connsiteY107" fmla="*/ 363859 h 475881"/>
              <a:gd name="connsiteX108" fmla="*/ 327636 w 482400"/>
              <a:gd name="connsiteY108" fmla="*/ 377470 h 475881"/>
              <a:gd name="connsiteX109" fmla="*/ 356774 w 482400"/>
              <a:gd name="connsiteY109" fmla="*/ 419374 h 475881"/>
              <a:gd name="connsiteX110" fmla="*/ 354003 w 482400"/>
              <a:gd name="connsiteY110" fmla="*/ 424493 h 475881"/>
              <a:gd name="connsiteX111" fmla="*/ 339254 w 482400"/>
              <a:gd name="connsiteY111" fmla="*/ 424064 h 475881"/>
              <a:gd name="connsiteX112" fmla="*/ 336713 w 482400"/>
              <a:gd name="connsiteY112" fmla="*/ 422723 h 475881"/>
              <a:gd name="connsiteX113" fmla="*/ 314297 w 482400"/>
              <a:gd name="connsiteY113" fmla="*/ 391902 h 475881"/>
              <a:gd name="connsiteX114" fmla="*/ 300638 w 482400"/>
              <a:gd name="connsiteY114" fmla="*/ 389746 h 475881"/>
              <a:gd name="connsiteX115" fmla="*/ 298481 w 482400"/>
              <a:gd name="connsiteY115" fmla="*/ 403406 h 475881"/>
              <a:gd name="connsiteX116" fmla="*/ 319641 w 482400"/>
              <a:gd name="connsiteY116" fmla="*/ 432500 h 475881"/>
              <a:gd name="connsiteX117" fmla="*/ 319996 w 482400"/>
              <a:gd name="connsiteY117" fmla="*/ 435170 h 475881"/>
              <a:gd name="connsiteX118" fmla="*/ 319996 w 482400"/>
              <a:gd name="connsiteY118" fmla="*/ 435170 h 475881"/>
              <a:gd name="connsiteX119" fmla="*/ 314400 w 482400"/>
              <a:gd name="connsiteY119" fmla="*/ 452195 h 475881"/>
              <a:gd name="connsiteX120" fmla="*/ 308671 w 482400"/>
              <a:gd name="connsiteY120" fmla="*/ 453099 h 475881"/>
              <a:gd name="connsiteX121" fmla="*/ 256631 w 482400"/>
              <a:gd name="connsiteY121" fmla="*/ 381823 h 475881"/>
              <a:gd name="connsiteX122" fmla="*/ 241200 w 482400"/>
              <a:gd name="connsiteY122" fmla="*/ 332465 h 475881"/>
              <a:gd name="connsiteX123" fmla="*/ 293351 w 482400"/>
              <a:gd name="connsiteY123" fmla="*/ 280314 h 475881"/>
              <a:gd name="connsiteX124" fmla="*/ 241200 w 482400"/>
              <a:gd name="connsiteY124" fmla="*/ 228162 h 475881"/>
              <a:gd name="connsiteX125" fmla="*/ 189049 w 482400"/>
              <a:gd name="connsiteY125" fmla="*/ 280314 h 475881"/>
              <a:gd name="connsiteX126" fmla="*/ 241200 w 482400"/>
              <a:gd name="connsiteY126" fmla="*/ 332465 h 475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482400" h="475881" extrusionOk="0">
                <a:moveTo>
                  <a:pt x="0" y="13038"/>
                </a:moveTo>
                <a:cubicBezTo>
                  <a:pt x="0" y="5837"/>
                  <a:pt x="5837" y="0"/>
                  <a:pt x="13038" y="0"/>
                </a:cubicBezTo>
                <a:lnTo>
                  <a:pt x="469362" y="0"/>
                </a:lnTo>
                <a:cubicBezTo>
                  <a:pt x="476563" y="0"/>
                  <a:pt x="482400" y="5837"/>
                  <a:pt x="482400" y="13038"/>
                </a:cubicBezTo>
                <a:lnTo>
                  <a:pt x="482400" y="352022"/>
                </a:lnTo>
                <a:cubicBezTo>
                  <a:pt x="482400" y="359222"/>
                  <a:pt x="476563" y="365059"/>
                  <a:pt x="469362" y="365059"/>
                </a:cubicBezTo>
                <a:lnTo>
                  <a:pt x="364839" y="365059"/>
                </a:lnTo>
                <a:cubicBezTo>
                  <a:pt x="362549" y="365059"/>
                  <a:pt x="360427" y="363858"/>
                  <a:pt x="359249" y="361895"/>
                </a:cubicBezTo>
                <a:lnTo>
                  <a:pt x="345840" y="339545"/>
                </a:lnTo>
                <a:cubicBezTo>
                  <a:pt x="345630" y="339197"/>
                  <a:pt x="345254" y="338984"/>
                  <a:pt x="344848" y="338984"/>
                </a:cubicBezTo>
                <a:cubicBezTo>
                  <a:pt x="343957" y="338984"/>
                  <a:pt x="343399" y="338018"/>
                  <a:pt x="343832" y="337239"/>
                </a:cubicBezTo>
                <a:cubicBezTo>
                  <a:pt x="344389" y="336236"/>
                  <a:pt x="344933" y="335224"/>
                  <a:pt x="345462" y="334203"/>
                </a:cubicBezTo>
                <a:cubicBezTo>
                  <a:pt x="346011" y="333143"/>
                  <a:pt x="347099" y="332465"/>
                  <a:pt x="348292" y="332465"/>
                </a:cubicBezTo>
                <a:lnTo>
                  <a:pt x="358541" y="332465"/>
                </a:lnTo>
                <a:cubicBezTo>
                  <a:pt x="362141" y="332465"/>
                  <a:pt x="365033" y="329542"/>
                  <a:pt x="365310" y="325952"/>
                </a:cubicBezTo>
                <a:cubicBezTo>
                  <a:pt x="365996" y="317053"/>
                  <a:pt x="368084" y="308305"/>
                  <a:pt x="371511" y="300034"/>
                </a:cubicBezTo>
                <a:cubicBezTo>
                  <a:pt x="375769" y="289752"/>
                  <a:pt x="382011" y="280410"/>
                  <a:pt x="389881" y="272540"/>
                </a:cubicBezTo>
                <a:cubicBezTo>
                  <a:pt x="397751" y="264671"/>
                  <a:pt x="407093" y="258429"/>
                  <a:pt x="417374" y="254170"/>
                </a:cubicBezTo>
                <a:cubicBezTo>
                  <a:pt x="425646" y="250744"/>
                  <a:pt x="434394" y="248656"/>
                  <a:pt x="443293" y="247969"/>
                </a:cubicBezTo>
                <a:cubicBezTo>
                  <a:pt x="446882" y="247693"/>
                  <a:pt x="449805" y="244800"/>
                  <a:pt x="449805" y="241200"/>
                </a:cubicBezTo>
                <a:lnTo>
                  <a:pt x="449805" y="123859"/>
                </a:lnTo>
                <a:cubicBezTo>
                  <a:pt x="449805" y="120259"/>
                  <a:pt x="446882" y="117367"/>
                  <a:pt x="443293" y="117090"/>
                </a:cubicBezTo>
                <a:cubicBezTo>
                  <a:pt x="434394" y="116404"/>
                  <a:pt x="425646" y="114316"/>
                  <a:pt x="417374" y="110889"/>
                </a:cubicBezTo>
                <a:cubicBezTo>
                  <a:pt x="407093" y="106631"/>
                  <a:pt x="397751" y="100389"/>
                  <a:pt x="389881" y="92519"/>
                </a:cubicBezTo>
                <a:cubicBezTo>
                  <a:pt x="382011" y="84649"/>
                  <a:pt x="375769" y="75307"/>
                  <a:pt x="371511" y="65025"/>
                </a:cubicBezTo>
                <a:cubicBezTo>
                  <a:pt x="368084" y="56754"/>
                  <a:pt x="365996" y="48006"/>
                  <a:pt x="365310" y="39107"/>
                </a:cubicBezTo>
                <a:cubicBezTo>
                  <a:pt x="365033" y="35517"/>
                  <a:pt x="362141" y="32595"/>
                  <a:pt x="358541" y="32595"/>
                </a:cubicBezTo>
                <a:lnTo>
                  <a:pt x="123859" y="32595"/>
                </a:lnTo>
                <a:cubicBezTo>
                  <a:pt x="120259" y="32595"/>
                  <a:pt x="117367" y="35517"/>
                  <a:pt x="117090" y="39107"/>
                </a:cubicBezTo>
                <a:cubicBezTo>
                  <a:pt x="116404" y="48006"/>
                  <a:pt x="114316" y="56754"/>
                  <a:pt x="110889" y="65025"/>
                </a:cubicBezTo>
                <a:cubicBezTo>
                  <a:pt x="106631" y="75307"/>
                  <a:pt x="100389" y="84649"/>
                  <a:pt x="92519" y="92519"/>
                </a:cubicBezTo>
                <a:cubicBezTo>
                  <a:pt x="84649" y="100389"/>
                  <a:pt x="75307" y="106631"/>
                  <a:pt x="65025" y="110889"/>
                </a:cubicBezTo>
                <a:cubicBezTo>
                  <a:pt x="56755" y="114316"/>
                  <a:pt x="48006" y="116404"/>
                  <a:pt x="39107" y="117090"/>
                </a:cubicBezTo>
                <a:cubicBezTo>
                  <a:pt x="35517" y="117367"/>
                  <a:pt x="32595" y="120259"/>
                  <a:pt x="32595" y="123859"/>
                </a:cubicBezTo>
                <a:lnTo>
                  <a:pt x="32595" y="241200"/>
                </a:lnTo>
                <a:cubicBezTo>
                  <a:pt x="32595" y="244800"/>
                  <a:pt x="35517" y="247693"/>
                  <a:pt x="39107" y="247969"/>
                </a:cubicBezTo>
                <a:cubicBezTo>
                  <a:pt x="48006" y="248656"/>
                  <a:pt x="56755" y="250744"/>
                  <a:pt x="65025" y="254170"/>
                </a:cubicBezTo>
                <a:cubicBezTo>
                  <a:pt x="75307" y="258429"/>
                  <a:pt x="84649" y="264671"/>
                  <a:pt x="92519" y="272540"/>
                </a:cubicBezTo>
                <a:cubicBezTo>
                  <a:pt x="100389" y="280410"/>
                  <a:pt x="106631" y="289752"/>
                  <a:pt x="110889" y="300034"/>
                </a:cubicBezTo>
                <a:cubicBezTo>
                  <a:pt x="114316" y="308305"/>
                  <a:pt x="116404" y="317053"/>
                  <a:pt x="117090" y="325952"/>
                </a:cubicBezTo>
                <a:cubicBezTo>
                  <a:pt x="117367" y="329542"/>
                  <a:pt x="120259" y="332465"/>
                  <a:pt x="123859" y="332465"/>
                </a:cubicBezTo>
                <a:lnTo>
                  <a:pt x="134108" y="332465"/>
                </a:lnTo>
                <a:cubicBezTo>
                  <a:pt x="135301" y="332465"/>
                  <a:pt x="136389" y="333143"/>
                  <a:pt x="136938" y="334203"/>
                </a:cubicBezTo>
                <a:cubicBezTo>
                  <a:pt x="137467" y="335224"/>
                  <a:pt x="138011" y="336236"/>
                  <a:pt x="138568" y="337239"/>
                </a:cubicBezTo>
                <a:cubicBezTo>
                  <a:pt x="139001" y="338018"/>
                  <a:pt x="138443" y="338984"/>
                  <a:pt x="137552" y="338984"/>
                </a:cubicBezTo>
                <a:cubicBezTo>
                  <a:pt x="137146" y="338984"/>
                  <a:pt x="136770" y="339197"/>
                  <a:pt x="136560" y="339545"/>
                </a:cubicBezTo>
                <a:lnTo>
                  <a:pt x="123151" y="361895"/>
                </a:lnTo>
                <a:cubicBezTo>
                  <a:pt x="121973" y="363858"/>
                  <a:pt x="119851" y="365059"/>
                  <a:pt x="117561" y="365059"/>
                </a:cubicBezTo>
                <a:lnTo>
                  <a:pt x="13038" y="365059"/>
                </a:lnTo>
                <a:cubicBezTo>
                  <a:pt x="5837" y="365059"/>
                  <a:pt x="0" y="359222"/>
                  <a:pt x="0" y="352022"/>
                </a:cubicBezTo>
                <a:lnTo>
                  <a:pt x="0" y="13038"/>
                </a:lnTo>
                <a:close/>
                <a:moveTo>
                  <a:pt x="162973" y="88005"/>
                </a:moveTo>
                <a:cubicBezTo>
                  <a:pt x="157573" y="88005"/>
                  <a:pt x="153195" y="92384"/>
                  <a:pt x="153195" y="97784"/>
                </a:cubicBezTo>
                <a:cubicBezTo>
                  <a:pt x="153195" y="103184"/>
                  <a:pt x="157573" y="107562"/>
                  <a:pt x="162973" y="107562"/>
                </a:cubicBezTo>
                <a:lnTo>
                  <a:pt x="325946" y="107562"/>
                </a:lnTo>
                <a:cubicBezTo>
                  <a:pt x="331346" y="107562"/>
                  <a:pt x="335724" y="103184"/>
                  <a:pt x="335724" y="97784"/>
                </a:cubicBezTo>
                <a:cubicBezTo>
                  <a:pt x="335724" y="92384"/>
                  <a:pt x="331346" y="88005"/>
                  <a:pt x="325946" y="88005"/>
                </a:cubicBezTo>
                <a:lnTo>
                  <a:pt x="162973" y="88005"/>
                </a:lnTo>
                <a:close/>
                <a:moveTo>
                  <a:pt x="153195" y="143416"/>
                </a:moveTo>
                <a:cubicBezTo>
                  <a:pt x="153195" y="138016"/>
                  <a:pt x="157573" y="133638"/>
                  <a:pt x="162973" y="133638"/>
                </a:cubicBezTo>
                <a:lnTo>
                  <a:pt x="325946" y="133638"/>
                </a:lnTo>
                <a:cubicBezTo>
                  <a:pt x="331346" y="133638"/>
                  <a:pt x="335724" y="138016"/>
                  <a:pt x="335724" y="143416"/>
                </a:cubicBezTo>
                <a:cubicBezTo>
                  <a:pt x="335724" y="148816"/>
                  <a:pt x="331346" y="153195"/>
                  <a:pt x="325946" y="153195"/>
                </a:cubicBezTo>
                <a:lnTo>
                  <a:pt x="162973" y="153195"/>
                </a:lnTo>
                <a:cubicBezTo>
                  <a:pt x="157573" y="153195"/>
                  <a:pt x="153195" y="148816"/>
                  <a:pt x="153195" y="143416"/>
                </a:cubicBezTo>
                <a:close/>
                <a:moveTo>
                  <a:pt x="241200" y="358541"/>
                </a:moveTo>
                <a:cubicBezTo>
                  <a:pt x="284403" y="358541"/>
                  <a:pt x="319427" y="323517"/>
                  <a:pt x="319427" y="280314"/>
                </a:cubicBezTo>
                <a:cubicBezTo>
                  <a:pt x="319427" y="237110"/>
                  <a:pt x="284403" y="202086"/>
                  <a:pt x="241200" y="202086"/>
                </a:cubicBezTo>
                <a:cubicBezTo>
                  <a:pt x="197997" y="202086"/>
                  <a:pt x="162973" y="237110"/>
                  <a:pt x="162973" y="280314"/>
                </a:cubicBezTo>
                <a:cubicBezTo>
                  <a:pt x="162973" y="323517"/>
                  <a:pt x="197997" y="358541"/>
                  <a:pt x="241200" y="358541"/>
                </a:cubicBezTo>
                <a:close/>
                <a:moveTo>
                  <a:pt x="256631" y="381823"/>
                </a:moveTo>
                <a:cubicBezTo>
                  <a:pt x="255165" y="379815"/>
                  <a:pt x="256398" y="376955"/>
                  <a:pt x="258843" y="376510"/>
                </a:cubicBezTo>
                <a:cubicBezTo>
                  <a:pt x="304426" y="368204"/>
                  <a:pt x="338984" y="328294"/>
                  <a:pt x="338984" y="280314"/>
                </a:cubicBezTo>
                <a:cubicBezTo>
                  <a:pt x="338984" y="226309"/>
                  <a:pt x="295205" y="182530"/>
                  <a:pt x="241200" y="182530"/>
                </a:cubicBezTo>
                <a:cubicBezTo>
                  <a:pt x="187195" y="182530"/>
                  <a:pt x="143416" y="226309"/>
                  <a:pt x="143416" y="280314"/>
                </a:cubicBezTo>
                <a:cubicBezTo>
                  <a:pt x="143416" y="328038"/>
                  <a:pt x="177605" y="367777"/>
                  <a:pt x="222826" y="376374"/>
                </a:cubicBezTo>
                <a:cubicBezTo>
                  <a:pt x="225257" y="376836"/>
                  <a:pt x="226470" y="379682"/>
                  <a:pt x="225011" y="381680"/>
                </a:cubicBezTo>
                <a:lnTo>
                  <a:pt x="173354" y="452433"/>
                </a:lnTo>
                <a:cubicBezTo>
                  <a:pt x="171789" y="454577"/>
                  <a:pt x="168453" y="454051"/>
                  <a:pt x="167625" y="451528"/>
                </a:cubicBezTo>
                <a:lnTo>
                  <a:pt x="162028" y="434504"/>
                </a:lnTo>
                <a:lnTo>
                  <a:pt x="162028" y="434504"/>
                </a:lnTo>
                <a:cubicBezTo>
                  <a:pt x="161890" y="434080"/>
                  <a:pt x="161949" y="433614"/>
                  <a:pt x="162210" y="433255"/>
                </a:cubicBezTo>
                <a:lnTo>
                  <a:pt x="183919" y="403406"/>
                </a:lnTo>
                <a:cubicBezTo>
                  <a:pt x="187096" y="399038"/>
                  <a:pt x="186129" y="392923"/>
                  <a:pt x="181762" y="389746"/>
                </a:cubicBezTo>
                <a:cubicBezTo>
                  <a:pt x="177395" y="386569"/>
                  <a:pt x="171279" y="387535"/>
                  <a:pt x="168103" y="391902"/>
                </a:cubicBezTo>
                <a:lnTo>
                  <a:pt x="146191" y="422032"/>
                </a:lnTo>
                <a:cubicBezTo>
                  <a:pt x="145597" y="422848"/>
                  <a:pt x="144659" y="423343"/>
                  <a:pt x="143650" y="423372"/>
                </a:cubicBezTo>
                <a:lnTo>
                  <a:pt x="128022" y="423827"/>
                </a:lnTo>
                <a:cubicBezTo>
                  <a:pt x="125347" y="423905"/>
                  <a:pt x="123723" y="420905"/>
                  <a:pt x="125251" y="418708"/>
                </a:cubicBezTo>
                <a:lnTo>
                  <a:pt x="154388" y="376803"/>
                </a:lnTo>
                <a:cubicBezTo>
                  <a:pt x="157471" y="372369"/>
                  <a:pt x="156376" y="366276"/>
                  <a:pt x="151942" y="363192"/>
                </a:cubicBezTo>
                <a:cubicBezTo>
                  <a:pt x="147507" y="360110"/>
                  <a:pt x="141414" y="361205"/>
                  <a:pt x="138331" y="365639"/>
                </a:cubicBezTo>
                <a:lnTo>
                  <a:pt x="101814" y="418157"/>
                </a:lnTo>
                <a:cubicBezTo>
                  <a:pt x="94177" y="429141"/>
                  <a:pt x="102296" y="444140"/>
                  <a:pt x="115668" y="443751"/>
                </a:cubicBezTo>
                <a:lnTo>
                  <a:pt x="141778" y="442992"/>
                </a:lnTo>
                <a:cubicBezTo>
                  <a:pt x="143220" y="442950"/>
                  <a:pt x="144519" y="443861"/>
                  <a:pt x="144969" y="445232"/>
                </a:cubicBezTo>
                <a:lnTo>
                  <a:pt x="153013" y="469704"/>
                </a:lnTo>
                <a:cubicBezTo>
                  <a:pt x="157157" y="482313"/>
                  <a:pt x="173831" y="484944"/>
                  <a:pt x="181658" y="474225"/>
                </a:cubicBezTo>
                <a:lnTo>
                  <a:pt x="238137" y="396869"/>
                </a:lnTo>
                <a:cubicBezTo>
                  <a:pt x="239439" y="395086"/>
                  <a:pt x="242100" y="395086"/>
                  <a:pt x="243401" y="396869"/>
                </a:cubicBezTo>
                <a:lnTo>
                  <a:pt x="300367" y="474891"/>
                </a:lnTo>
                <a:cubicBezTo>
                  <a:pt x="308194" y="485611"/>
                  <a:pt x="324866" y="482979"/>
                  <a:pt x="329011" y="470370"/>
                </a:cubicBezTo>
                <a:lnTo>
                  <a:pt x="337056" y="445899"/>
                </a:lnTo>
                <a:cubicBezTo>
                  <a:pt x="337506" y="444528"/>
                  <a:pt x="338805" y="443616"/>
                  <a:pt x="340247" y="443658"/>
                </a:cubicBezTo>
                <a:lnTo>
                  <a:pt x="366356" y="444418"/>
                </a:lnTo>
                <a:cubicBezTo>
                  <a:pt x="379728" y="444806"/>
                  <a:pt x="387848" y="429807"/>
                  <a:pt x="380210" y="418824"/>
                </a:cubicBezTo>
                <a:lnTo>
                  <a:pt x="343693" y="366305"/>
                </a:lnTo>
                <a:cubicBezTo>
                  <a:pt x="340610" y="361871"/>
                  <a:pt x="334516" y="360776"/>
                  <a:pt x="330083" y="363859"/>
                </a:cubicBezTo>
                <a:cubicBezTo>
                  <a:pt x="325649" y="366941"/>
                  <a:pt x="324554" y="373035"/>
                  <a:pt x="327636" y="377470"/>
                </a:cubicBezTo>
                <a:lnTo>
                  <a:pt x="356774" y="419374"/>
                </a:lnTo>
                <a:cubicBezTo>
                  <a:pt x="358301" y="421571"/>
                  <a:pt x="356677" y="424571"/>
                  <a:pt x="354003" y="424493"/>
                </a:cubicBezTo>
                <a:lnTo>
                  <a:pt x="339254" y="424064"/>
                </a:lnTo>
                <a:cubicBezTo>
                  <a:pt x="338245" y="424035"/>
                  <a:pt x="337306" y="423540"/>
                  <a:pt x="336713" y="422723"/>
                </a:cubicBezTo>
                <a:lnTo>
                  <a:pt x="314297" y="391902"/>
                </a:lnTo>
                <a:cubicBezTo>
                  <a:pt x="311121" y="387535"/>
                  <a:pt x="305005" y="386569"/>
                  <a:pt x="300638" y="389746"/>
                </a:cubicBezTo>
                <a:cubicBezTo>
                  <a:pt x="296271" y="392923"/>
                  <a:pt x="295304" y="399038"/>
                  <a:pt x="298481" y="403406"/>
                </a:cubicBezTo>
                <a:lnTo>
                  <a:pt x="319641" y="432500"/>
                </a:lnTo>
                <a:cubicBezTo>
                  <a:pt x="320199" y="433267"/>
                  <a:pt x="320292" y="434268"/>
                  <a:pt x="319996" y="435170"/>
                </a:cubicBezTo>
                <a:lnTo>
                  <a:pt x="319996" y="435170"/>
                </a:lnTo>
                <a:lnTo>
                  <a:pt x="314400" y="452195"/>
                </a:lnTo>
                <a:cubicBezTo>
                  <a:pt x="313570" y="454716"/>
                  <a:pt x="310236" y="455243"/>
                  <a:pt x="308671" y="453099"/>
                </a:cubicBezTo>
                <a:lnTo>
                  <a:pt x="256631" y="381823"/>
                </a:lnTo>
                <a:close/>
                <a:moveTo>
                  <a:pt x="241200" y="332465"/>
                </a:moveTo>
                <a:cubicBezTo>
                  <a:pt x="270003" y="332465"/>
                  <a:pt x="293351" y="309116"/>
                  <a:pt x="293351" y="280314"/>
                </a:cubicBezTo>
                <a:cubicBezTo>
                  <a:pt x="293351" y="251511"/>
                  <a:pt x="270003" y="228162"/>
                  <a:pt x="241200" y="228162"/>
                </a:cubicBezTo>
                <a:cubicBezTo>
                  <a:pt x="212397" y="228162"/>
                  <a:pt x="189049" y="251511"/>
                  <a:pt x="189049" y="280314"/>
                </a:cubicBezTo>
                <a:cubicBezTo>
                  <a:pt x="189049" y="309116"/>
                  <a:pt x="212397" y="332465"/>
                  <a:pt x="241200" y="332465"/>
                </a:cubicBezTo>
                <a:close/>
              </a:path>
            </a:pathLst>
          </a:custGeom>
          <a:solidFill>
            <a:srgbClr val="4C5173"/>
          </a:solidFill>
          <a:ln w="9525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10107214" y="4821025"/>
            <a:ext cx="1607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00" b="0" i="0" u="none" strike="noStrike" cap="none" spc="0">
                <a:ln>
                  <a:noFill/>
                </a:ln>
                <a:solidFill>
                  <a:srgbClr val="0A2463"/>
                </a:solidFill>
              </a:rPr>
              <a:t>Все остальные</a:t>
            </a:r>
            <a:endParaRPr/>
          </a:p>
        </p:txBody>
      </p:sp>
      <p:sp>
        <p:nvSpPr>
          <p:cNvPr id="23" name="TextBox 22"/>
          <p:cNvSpPr txBox="1"/>
          <p:nvPr/>
        </p:nvSpPr>
        <p:spPr bwMode="auto">
          <a:xfrm>
            <a:off x="9814329" y="2918087"/>
            <a:ext cx="1607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00" b="0" i="0" u="none" strike="noStrike" cap="none" spc="0" dirty="0">
                <a:ln>
                  <a:noFill/>
                </a:ln>
                <a:solidFill>
                  <a:srgbClr val="0A2463"/>
                </a:solidFill>
              </a:rPr>
              <a:t>Высшее образование</a:t>
            </a:r>
            <a:endParaRPr dirty="0"/>
          </a:p>
        </p:txBody>
      </p:sp>
      <p:sp>
        <p:nvSpPr>
          <p:cNvPr id="25" name="Скругленный прямоугольник 24">
            <a:hlinkClick r:id="" action="ppaction://hlinkshowjump?jump=nextslide"/>
          </p:cNvPr>
          <p:cNvSpPr/>
          <p:nvPr/>
        </p:nvSpPr>
        <p:spPr bwMode="auto">
          <a:xfrm>
            <a:off x="11109026" y="6165130"/>
            <a:ext cx="777240" cy="539496"/>
          </a:xfrm>
          <a:prstGeom prst="roundRect">
            <a:avLst/>
          </a:prstGeom>
          <a:solidFill>
            <a:srgbClr val="2E5735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644" y="2615249"/>
            <a:ext cx="3749365" cy="252396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015" y="3430103"/>
            <a:ext cx="975445" cy="331651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259" y="2746889"/>
            <a:ext cx="2200847" cy="25422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Текст"/>
          <p:cNvSpPr txBox="1"/>
          <p:nvPr/>
        </p:nvSpPr>
        <p:spPr bwMode="auto">
          <a:xfrm>
            <a:off x="7705140" y="4062447"/>
            <a:ext cx="3527564" cy="14124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400" b="1" i="0" u="none" strike="noStrike" cap="none" spc="0">
                <a:ln>
                  <a:noFill/>
                </a:ln>
                <a:solidFill>
                  <a:srgbClr val="2A2D72"/>
                </a:solidFill>
                <a:latin typeface="Helvetica"/>
                <a:ea typeface="+mn-ea"/>
                <a:cs typeface="+mn-cs"/>
              </a:rPr>
              <a:t>Цифровые</a:t>
            </a:r>
            <a:r>
              <a:rPr lang="ru-RU" sz="1400" b="1" i="0" u="none" strike="noStrike" cap="none" spc="0">
                <a:ln>
                  <a:noFill/>
                </a:ln>
                <a:solidFill>
                  <a:srgbClr val="2B313F"/>
                </a:solidFill>
                <a:latin typeface="Helvetica"/>
                <a:ea typeface="+mn-ea"/>
                <a:cs typeface="+mn-cs"/>
              </a:rPr>
              <a:t>:</a:t>
            </a:r>
            <a:r>
              <a:rPr lang="ru-RU" sz="1400" b="1" i="0" u="none" strike="noStrike" cap="none" spc="0">
                <a:ln>
                  <a:noFill/>
                </a:ln>
                <a:solidFill>
                  <a:srgbClr val="9699A1"/>
                </a:solidFill>
                <a:latin typeface="Helvetica"/>
                <a:ea typeface="+mn-ea"/>
                <a:cs typeface="+mn-cs"/>
              </a:rPr>
              <a:t> </a:t>
            </a:r>
            <a:endParaRPr/>
          </a:p>
          <a:p>
            <a:pPr marL="285750" marR="0" lvl="0" indent="-285750" algn="l" defTabSz="91440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§"/>
              <a:defRPr/>
            </a:pPr>
            <a:r>
              <a:rPr lang="ru-RU" sz="14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коммуникация и сотрудничество в цифровой среде</a:t>
            </a:r>
            <a:endParaRPr/>
          </a:p>
          <a:p>
            <a:pPr marL="285750" marR="0" lvl="0" indent="-285750" algn="l" defTabSz="91440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§"/>
              <a:defRPr/>
            </a:pPr>
            <a:r>
              <a:rPr lang="ru-RU" sz="14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цифровая безопасность</a:t>
            </a:r>
            <a:endParaRPr/>
          </a:p>
          <a:p>
            <a:pPr marL="285750" marR="0" lvl="0" indent="-285750" algn="l" defTabSz="91440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§"/>
              <a:defRPr/>
            </a:pPr>
            <a:r>
              <a:rPr lang="ru-RU" sz="14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работа с цифровыми данными и информацией</a:t>
            </a:r>
            <a:endParaRPr/>
          </a:p>
          <a:p>
            <a:pPr marL="285750" marR="0" lvl="0" indent="-285750" algn="l" defTabSz="91440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§"/>
              <a:defRPr/>
            </a:pPr>
            <a:r>
              <a:rPr lang="ru-RU" sz="14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управление цифровым развитием</a:t>
            </a:r>
            <a:endParaRPr/>
          </a:p>
        </p:txBody>
      </p:sp>
      <p:sp>
        <p:nvSpPr>
          <p:cNvPr id="5" name="Текст"/>
          <p:cNvSpPr txBox="1"/>
          <p:nvPr/>
        </p:nvSpPr>
        <p:spPr bwMode="auto">
          <a:xfrm>
            <a:off x="7722514" y="1550637"/>
            <a:ext cx="3349907" cy="18197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400" b="1" i="0" u="none" strike="noStrike" cap="none" spc="0">
                <a:ln>
                  <a:noFill/>
                </a:ln>
                <a:solidFill>
                  <a:srgbClr val="2A2D72"/>
                </a:solidFill>
                <a:latin typeface="Helvetica"/>
                <a:ea typeface="+mn-ea"/>
                <a:cs typeface="+mn-cs"/>
              </a:rPr>
              <a:t>Личностные</a:t>
            </a:r>
            <a:r>
              <a:rPr lang="ru-RU" sz="1400" b="0" i="0" u="none" strike="noStrike" cap="none" spc="0">
                <a:ln>
                  <a:noFill/>
                </a:ln>
                <a:solidFill>
                  <a:srgbClr val="2B313F"/>
                </a:solidFill>
                <a:latin typeface="Helvetica"/>
                <a:ea typeface="+mn-ea"/>
                <a:cs typeface="+mn-cs"/>
              </a:rPr>
              <a:t>: </a:t>
            </a:r>
            <a:endParaRPr/>
          </a:p>
          <a:p>
            <a:pPr marL="285750" marR="0" lvl="0" indent="-285750" algn="l" defTabSz="91440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§"/>
              <a:defRPr/>
            </a:pPr>
            <a:r>
              <a:rPr lang="ru-RU" sz="14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стратегическое мышление</a:t>
            </a:r>
            <a:endParaRPr/>
          </a:p>
          <a:p>
            <a:pPr marL="285750" marR="0" lvl="0" indent="-285750" algn="l" defTabSz="91440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§"/>
              <a:defRPr/>
            </a:pPr>
            <a:r>
              <a:rPr lang="ru-RU" sz="14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командное взаимодействие</a:t>
            </a:r>
            <a:endParaRPr/>
          </a:p>
          <a:p>
            <a:pPr marL="285750" marR="0" lvl="0" indent="-285750" algn="l" defTabSz="91440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§"/>
              <a:defRPr/>
            </a:pPr>
            <a:r>
              <a:rPr lang="ru-RU" sz="14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гибкость и готовность к изменениям</a:t>
            </a:r>
            <a:endParaRPr/>
          </a:p>
          <a:p>
            <a:pPr marL="285750" marR="0" lvl="0" indent="-285750" algn="l" defTabSz="91440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§"/>
              <a:defRPr/>
            </a:pPr>
            <a:r>
              <a:rPr lang="ru-RU" sz="14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профессиональная активность</a:t>
            </a:r>
            <a:endParaRPr/>
          </a:p>
          <a:p>
            <a:pPr marL="285750" marR="0" lvl="0" indent="-285750" algn="l" defTabSz="91440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§"/>
              <a:defRPr/>
            </a:pPr>
            <a:r>
              <a:rPr lang="ru-RU" sz="14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принятие управленческих решений</a:t>
            </a:r>
            <a:endParaRPr/>
          </a:p>
          <a:p>
            <a:pPr marL="285750" marR="0" lvl="0" indent="-285750" algn="l" defTabSz="91440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§"/>
              <a:defRPr/>
            </a:pPr>
            <a:r>
              <a:rPr lang="ru-RU" sz="14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лидерство</a:t>
            </a:r>
            <a:endParaRPr/>
          </a:p>
          <a:p>
            <a:pPr marL="0" marR="0" lvl="0" indent="0" algn="l" defTabSz="91440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2B313F"/>
              </a:solidFill>
              <a:latin typeface="Helvetica"/>
              <a:ea typeface="+mn-ea"/>
              <a:cs typeface="+mn-cs"/>
            </a:endParaRPr>
          </a:p>
        </p:txBody>
      </p:sp>
      <p:sp>
        <p:nvSpPr>
          <p:cNvPr id="6" name="Текст"/>
          <p:cNvSpPr txBox="1"/>
          <p:nvPr/>
        </p:nvSpPr>
        <p:spPr bwMode="auto">
          <a:xfrm>
            <a:off x="438499" y="2194678"/>
            <a:ext cx="3512598" cy="18247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>
              <a:lnSpc>
                <a:spcPts val="18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400" b="1" i="0" u="none" strike="noStrike" cap="none" spc="0">
                <a:ln>
                  <a:noFill/>
                </a:ln>
                <a:solidFill>
                  <a:srgbClr val="2A2D72"/>
                </a:solidFill>
                <a:latin typeface="Helvetica"/>
                <a:ea typeface="+mn-ea"/>
                <a:cs typeface="+mn-cs"/>
              </a:rPr>
              <a:t>Профессиональные: </a:t>
            </a:r>
            <a:endParaRPr/>
          </a:p>
          <a:p>
            <a:pPr marL="285750" marR="0" lvl="0" indent="-285750" algn="l" defTabSz="91440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§"/>
              <a:defRPr/>
            </a:pPr>
            <a:r>
              <a:rPr lang="ru-RU" sz="14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знание законодательства РФ</a:t>
            </a:r>
            <a:endParaRPr/>
          </a:p>
          <a:p>
            <a:pPr marL="285750" marR="0" lvl="0" indent="-285750" algn="l" defTabSz="91440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§"/>
              <a:defRPr/>
            </a:pPr>
            <a:r>
              <a:rPr lang="ru-RU" sz="14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антикоррупционного законодательства</a:t>
            </a:r>
            <a:endParaRPr/>
          </a:p>
          <a:p>
            <a:pPr marL="285750" marR="0" lvl="0" indent="-285750" algn="l" defTabSz="91440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§"/>
              <a:defRPr/>
            </a:pPr>
            <a:r>
              <a:rPr lang="ru-RU" sz="14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НПА, непосредственно относящихся к функциональным обязанностям</a:t>
            </a:r>
            <a:endParaRPr/>
          </a:p>
          <a:p>
            <a:pPr marL="285750" marR="0" lvl="0" indent="-285750" algn="l" defTabSz="91440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§"/>
              <a:defRPr/>
            </a:pPr>
            <a:r>
              <a:rPr lang="ru-RU" sz="14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государственного языка </a:t>
            </a:r>
            <a:endParaRPr/>
          </a:p>
        </p:txBody>
      </p:sp>
      <p:cxnSp>
        <p:nvCxnSpPr>
          <p:cNvPr id="7" name="Линия"/>
          <p:cNvCxnSpPr>
            <a:cxnSpLocks/>
          </p:cNvCxnSpPr>
          <p:nvPr/>
        </p:nvCxnSpPr>
        <p:spPr bwMode="auto">
          <a:xfrm>
            <a:off x="2480376" y="564935"/>
            <a:ext cx="0" cy="161925"/>
          </a:xfrm>
          <a:prstGeom prst="line">
            <a:avLst/>
          </a:prstGeom>
          <a:noFill/>
          <a:ln w="19050" cap="flat" cmpd="sng" algn="ctr">
            <a:solidFill>
              <a:srgbClr val="2B313F"/>
            </a:solidFill>
            <a:prstDash val="solid"/>
            <a:miter lim="800000"/>
          </a:ln>
          <a:effectLst/>
        </p:spPr>
      </p:cxnSp>
      <p:cxnSp>
        <p:nvCxnSpPr>
          <p:cNvPr id="10" name="Линия"/>
          <p:cNvCxnSpPr>
            <a:cxnSpLocks/>
          </p:cNvCxnSpPr>
          <p:nvPr/>
        </p:nvCxnSpPr>
        <p:spPr bwMode="auto">
          <a:xfrm>
            <a:off x="7819090" y="3523817"/>
            <a:ext cx="2889135" cy="0"/>
          </a:xfrm>
          <a:prstGeom prst="line">
            <a:avLst/>
          </a:prstGeom>
          <a:noFill/>
          <a:ln w="19050" cap="flat" cmpd="sng" algn="ctr">
            <a:solidFill>
              <a:srgbClr val="E8C6AA"/>
            </a:solidFill>
            <a:prstDash val="solid"/>
            <a:miter lim="800000"/>
          </a:ln>
          <a:effectLst/>
        </p:spPr>
      </p:cxnSp>
      <p:cxnSp>
        <p:nvCxnSpPr>
          <p:cNvPr id="11" name="Линия"/>
          <p:cNvCxnSpPr>
            <a:cxnSpLocks/>
          </p:cNvCxnSpPr>
          <p:nvPr/>
        </p:nvCxnSpPr>
        <p:spPr bwMode="auto">
          <a:xfrm>
            <a:off x="7811037" y="5841633"/>
            <a:ext cx="2889135" cy="0"/>
          </a:xfrm>
          <a:prstGeom prst="line">
            <a:avLst/>
          </a:prstGeom>
          <a:noFill/>
          <a:ln w="19050" cap="flat" cmpd="sng" algn="ctr">
            <a:solidFill>
              <a:srgbClr val="E8C6AA"/>
            </a:solidFill>
            <a:prstDash val="solid"/>
            <a:miter lim="800000"/>
          </a:ln>
          <a:effectLst/>
        </p:spPr>
      </p:cxnSp>
      <p:cxnSp>
        <p:nvCxnSpPr>
          <p:cNvPr id="12" name="Линия"/>
          <p:cNvCxnSpPr>
            <a:cxnSpLocks/>
          </p:cNvCxnSpPr>
          <p:nvPr/>
        </p:nvCxnSpPr>
        <p:spPr bwMode="auto">
          <a:xfrm>
            <a:off x="519027" y="4131879"/>
            <a:ext cx="2889135" cy="0"/>
          </a:xfrm>
          <a:prstGeom prst="line">
            <a:avLst/>
          </a:prstGeom>
          <a:noFill/>
          <a:ln w="19050" cap="flat" cmpd="sng" algn="ctr">
            <a:solidFill>
              <a:srgbClr val="E8C6AA"/>
            </a:solidFill>
            <a:prstDash val="solid"/>
            <a:miter lim="800000"/>
          </a:ln>
          <a:effectLst/>
        </p:spPr>
      </p:cxnSp>
      <p:grpSp>
        <p:nvGrpSpPr>
          <p:cNvPr id="14" name="Группа 13"/>
          <p:cNvGrpSpPr/>
          <p:nvPr/>
        </p:nvGrpSpPr>
        <p:grpSpPr bwMode="auto">
          <a:xfrm>
            <a:off x="5477414" y="1809127"/>
            <a:ext cx="1687722" cy="1687722"/>
            <a:chOff x="5369858" y="1656432"/>
            <a:chExt cx="2328373" cy="2328373"/>
          </a:xfrm>
        </p:grpSpPr>
        <p:sp>
          <p:nvSpPr>
            <p:cNvPr id="15" name="Овал 14"/>
            <p:cNvSpPr/>
            <p:nvPr/>
          </p:nvSpPr>
          <p:spPr bwMode="auto">
            <a:xfrm>
              <a:off x="5369858" y="1656432"/>
              <a:ext cx="2328373" cy="2328373"/>
            </a:xfrm>
            <a:prstGeom prst="ellipse">
              <a:avLst/>
            </a:prstGeom>
            <a:solidFill>
              <a:srgbClr val="33993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  <a:latin typeface="Raleway Medium"/>
              </a:endParaRPr>
            </a:p>
          </p:txBody>
        </p:sp>
        <p:sp>
          <p:nvSpPr>
            <p:cNvPr id="16" name="Овал 15"/>
            <p:cNvSpPr/>
            <p:nvPr/>
          </p:nvSpPr>
          <p:spPr bwMode="auto">
            <a:xfrm>
              <a:off x="5552213" y="1865173"/>
              <a:ext cx="1905329" cy="1905329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  <a:latin typeface="Raleway Medium"/>
              </a:endParaRPr>
            </a:p>
          </p:txBody>
        </p:sp>
        <p:sp>
          <p:nvSpPr>
            <p:cNvPr id="17" name="Овал 16"/>
            <p:cNvSpPr/>
            <p:nvPr/>
          </p:nvSpPr>
          <p:spPr bwMode="auto">
            <a:xfrm>
              <a:off x="5614374" y="1907092"/>
              <a:ext cx="1829232" cy="1829232"/>
            </a:xfrm>
            <a:prstGeom prst="ellipse">
              <a:avLst/>
            </a:prstGeom>
            <a:solidFill>
              <a:srgbClr val="E8C6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  <a:latin typeface="Raleway Medium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 bwMode="auto">
          <a:xfrm>
            <a:off x="4934479" y="3260753"/>
            <a:ext cx="1687722" cy="1687722"/>
            <a:chOff x="5369858" y="1656432"/>
            <a:chExt cx="2328373" cy="2328373"/>
          </a:xfrm>
        </p:grpSpPr>
        <p:sp>
          <p:nvSpPr>
            <p:cNvPr id="19" name="Овал 18"/>
            <p:cNvSpPr/>
            <p:nvPr/>
          </p:nvSpPr>
          <p:spPr bwMode="auto">
            <a:xfrm>
              <a:off x="5369858" y="1656432"/>
              <a:ext cx="2328373" cy="2328373"/>
            </a:xfrm>
            <a:prstGeom prst="ellipse">
              <a:avLst/>
            </a:prstGeom>
            <a:solidFill>
              <a:srgbClr val="4472C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  <a:latin typeface="Raleway Medium"/>
              </a:endParaRPr>
            </a:p>
          </p:txBody>
        </p:sp>
        <p:sp>
          <p:nvSpPr>
            <p:cNvPr id="20" name="Овал 19"/>
            <p:cNvSpPr/>
            <p:nvPr/>
          </p:nvSpPr>
          <p:spPr bwMode="auto">
            <a:xfrm>
              <a:off x="5552213" y="1865173"/>
              <a:ext cx="1905329" cy="1905329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  <a:latin typeface="Raleway Medium"/>
              </a:endParaRPr>
            </a:p>
          </p:txBody>
        </p:sp>
        <p:sp>
          <p:nvSpPr>
            <p:cNvPr id="21" name="Овал 20"/>
            <p:cNvSpPr/>
            <p:nvPr/>
          </p:nvSpPr>
          <p:spPr bwMode="auto">
            <a:xfrm>
              <a:off x="5535405" y="1856387"/>
              <a:ext cx="1838589" cy="183858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  <a:latin typeface="Raleway Medium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 bwMode="auto">
          <a:xfrm>
            <a:off x="3919525" y="2082236"/>
            <a:ext cx="1687722" cy="1687722"/>
            <a:chOff x="5369858" y="1656432"/>
            <a:chExt cx="2328373" cy="2328373"/>
          </a:xfrm>
        </p:grpSpPr>
        <p:sp>
          <p:nvSpPr>
            <p:cNvPr id="23" name="Овал 22"/>
            <p:cNvSpPr/>
            <p:nvPr/>
          </p:nvSpPr>
          <p:spPr bwMode="auto">
            <a:xfrm>
              <a:off x="5369858" y="1656432"/>
              <a:ext cx="2328373" cy="2328373"/>
            </a:xfrm>
            <a:prstGeom prst="ellipse">
              <a:avLst/>
            </a:prstGeom>
            <a:solidFill>
              <a:srgbClr val="E8C6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  <a:latin typeface="Raleway Medium"/>
              </a:endParaRPr>
            </a:p>
          </p:txBody>
        </p:sp>
        <p:sp>
          <p:nvSpPr>
            <p:cNvPr id="24" name="Овал 23"/>
            <p:cNvSpPr/>
            <p:nvPr/>
          </p:nvSpPr>
          <p:spPr bwMode="auto">
            <a:xfrm>
              <a:off x="5552213" y="1865173"/>
              <a:ext cx="1905329" cy="1905329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  <a:latin typeface="Raleway Medium"/>
              </a:endParaRPr>
            </a:p>
          </p:txBody>
        </p:sp>
        <p:sp>
          <p:nvSpPr>
            <p:cNvPr id="25" name="Овал 24"/>
            <p:cNvSpPr/>
            <p:nvPr/>
          </p:nvSpPr>
          <p:spPr bwMode="auto">
            <a:xfrm>
              <a:off x="5537520" y="1947682"/>
              <a:ext cx="1857706" cy="17565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  <a:latin typeface="Raleway Medium"/>
              </a:endParaRPr>
            </a:p>
          </p:txBody>
        </p:sp>
      </p:grpSp>
      <p:sp>
        <p:nvSpPr>
          <p:cNvPr id="26" name="TextBox 25"/>
          <p:cNvSpPr txBox="1"/>
          <p:nvPr/>
        </p:nvSpPr>
        <p:spPr bwMode="auto">
          <a:xfrm>
            <a:off x="3860170" y="2774321"/>
            <a:ext cx="2138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200" b="1">
                <a:solidFill>
                  <a:schemeClr val="bg1"/>
                </a:solidFill>
                <a:latin typeface="Raleway Medium"/>
              </a:rPr>
              <a:t>Профессиональные</a:t>
            </a:r>
            <a:endParaRPr/>
          </a:p>
        </p:txBody>
      </p:sp>
      <p:sp>
        <p:nvSpPr>
          <p:cNvPr id="27" name="TextBox 26"/>
          <p:cNvSpPr txBox="1"/>
          <p:nvPr/>
        </p:nvSpPr>
        <p:spPr bwMode="auto">
          <a:xfrm>
            <a:off x="5180884" y="3712424"/>
            <a:ext cx="1327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200" b="1">
                <a:solidFill>
                  <a:schemeClr val="bg1"/>
                </a:solidFill>
                <a:latin typeface="Raleway Medium"/>
              </a:rPr>
              <a:t>Цифровые</a:t>
            </a:r>
            <a:endParaRPr/>
          </a:p>
        </p:txBody>
      </p:sp>
      <p:sp>
        <p:nvSpPr>
          <p:cNvPr id="28" name="TextBox 27"/>
          <p:cNvSpPr txBox="1"/>
          <p:nvPr/>
        </p:nvSpPr>
        <p:spPr bwMode="auto">
          <a:xfrm>
            <a:off x="5718137" y="2325474"/>
            <a:ext cx="15568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200" b="1">
                <a:solidFill>
                  <a:schemeClr val="bg1"/>
                </a:solidFill>
                <a:latin typeface="Raleway Medium"/>
              </a:rPr>
              <a:t>Личностные</a:t>
            </a:r>
            <a:endParaRPr/>
          </a:p>
        </p:txBody>
      </p:sp>
      <p:sp>
        <p:nvSpPr>
          <p:cNvPr id="30" name="TextBox 29"/>
          <p:cNvSpPr txBox="1"/>
          <p:nvPr/>
        </p:nvSpPr>
        <p:spPr bwMode="auto">
          <a:xfrm>
            <a:off x="359822" y="891961"/>
            <a:ext cx="71016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83072"/>
                </a:solidFill>
                <a:latin typeface="Golos Text DemiBold"/>
                <a:cs typeface="Arial"/>
              </a:rPr>
              <a:t>Модель компетенций</a:t>
            </a:r>
            <a:endParaRPr dirty="0">
              <a:solidFill>
                <a:prstClr val="black"/>
              </a:solidFill>
              <a:latin typeface="Golos Text"/>
              <a:cs typeface="Arial"/>
            </a:endParaRPr>
          </a:p>
        </p:txBody>
      </p:sp>
      <p:sp>
        <p:nvSpPr>
          <p:cNvPr id="29" name="Скругленный прямоугольник 28">
            <a:hlinkClick r:id="" action="ppaction://hlinkshowjump?jump=nextslide"/>
          </p:cNvPr>
          <p:cNvSpPr/>
          <p:nvPr/>
        </p:nvSpPr>
        <p:spPr bwMode="auto">
          <a:xfrm>
            <a:off x="11109026" y="6165130"/>
            <a:ext cx="777240" cy="539496"/>
          </a:xfrm>
          <a:prstGeom prst="roundRect">
            <a:avLst/>
          </a:prstGeom>
          <a:solidFill>
            <a:srgbClr val="2E5735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274" y="1448242"/>
            <a:ext cx="6202309" cy="46104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283800" y="931216"/>
            <a:ext cx="112757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83072"/>
                </a:solidFill>
                <a:latin typeface="Golos Text DemiBold"/>
              </a:rPr>
              <a:t>Программа развития муниципальной службы (2025–2027)</a:t>
            </a:r>
            <a:endParaRPr b="1" dirty="0">
              <a:solidFill>
                <a:prstClr val="black"/>
              </a:solidFill>
              <a:latin typeface="Golos Text"/>
              <a:cs typeface="Arial"/>
            </a:endParaRPr>
          </a:p>
        </p:txBody>
      </p:sp>
      <p:sp>
        <p:nvSpPr>
          <p:cNvPr id="6" name="Текст"/>
          <p:cNvSpPr txBox="1"/>
          <p:nvPr/>
        </p:nvSpPr>
        <p:spPr bwMode="auto">
          <a:xfrm>
            <a:off x="286136" y="1300548"/>
            <a:ext cx="8582924" cy="4763417"/>
          </a:xfrm>
          <a:prstGeom prst="rect">
            <a:avLst/>
          </a:prstGeom>
          <a:noFill/>
        </p:spPr>
        <p:txBody>
          <a:bodyPr vert="horz" lIns="91440" tIns="45720" rIns="828000" bIns="45720" rtlCol="0" anchor="t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ru-RU" b="1" dirty="0">
                <a:solidFill>
                  <a:srgbClr val="002060"/>
                </a:solidFill>
                <a:latin typeface="Helvetica"/>
                <a:cs typeface="Helvetica"/>
              </a:rPr>
              <a:t>Утверждена Постановлением Правительства Новосибирской области №638-п от 28.12.2024 г.</a:t>
            </a:r>
          </a:p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ru-RU" b="1" dirty="0" smtClean="0">
                <a:solidFill>
                  <a:srgbClr val="445D49"/>
                </a:solidFill>
                <a:latin typeface="Helvetica"/>
                <a:cs typeface="Helvetica"/>
              </a:rPr>
              <a:t>Инициатор и координатор: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"/>
                <a:cs typeface="Helvetica"/>
              </a:rPr>
              <a:t/>
            </a:r>
            <a:b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"/>
                <a:cs typeface="Helvetica"/>
              </a:rPr>
            </a:br>
            <a:r>
              <a:rPr lang="ru-RU" dirty="0" smtClean="0">
                <a:solidFill>
                  <a:srgbClr val="2E5735"/>
                </a:solidFill>
                <a:latin typeface="Helvetica"/>
                <a:cs typeface="Helvetica"/>
              </a:rPr>
              <a:t>Департамент организации управления и государственной гражданской службы Администрации Губернатора и Правительства </a:t>
            </a:r>
            <a:r>
              <a:rPr lang="ru-RU" dirty="0" err="1" smtClean="0">
                <a:solidFill>
                  <a:srgbClr val="2E5735"/>
                </a:solidFill>
                <a:latin typeface="Helvetica"/>
                <a:cs typeface="Helvetica"/>
              </a:rPr>
              <a:t>НСО</a:t>
            </a:r>
            <a:r>
              <a:rPr lang="ru-RU" dirty="0" smtClean="0">
                <a:solidFill>
                  <a:srgbClr val="2E5735"/>
                </a:solidFill>
                <a:latin typeface="Helvetica"/>
                <a:cs typeface="Helvetica"/>
              </a:rPr>
              <a:t>. </a:t>
            </a:r>
            <a:endParaRPr dirty="0" smtClean="0">
              <a:solidFill>
                <a:srgbClr val="2E5735"/>
              </a:solidFill>
            </a:endParaRPr>
          </a:p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ru-RU" b="1" dirty="0" smtClean="0">
                <a:solidFill>
                  <a:srgbClr val="445D49"/>
                </a:solidFill>
                <a:latin typeface="Helvetica"/>
                <a:cs typeface="Helvetica"/>
              </a:rPr>
              <a:t>Ключевые задачи программы:</a:t>
            </a:r>
            <a:endParaRPr dirty="0" smtClean="0"/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buClr>
                <a:srgbClr val="2A2D72"/>
              </a:buClr>
              <a:buFont typeface="Wingdings"/>
              <a:buChar char="§"/>
              <a:defRPr/>
            </a:pPr>
            <a:r>
              <a:rPr lang="ru-RU" dirty="0" smtClean="0">
                <a:solidFill>
                  <a:srgbClr val="002060"/>
                </a:solidFill>
                <a:latin typeface="Helvetica"/>
                <a:cs typeface="Helvetica"/>
              </a:rPr>
              <a:t>Комплексно </a:t>
            </a:r>
            <a:r>
              <a:rPr lang="ru-RU" dirty="0">
                <a:solidFill>
                  <a:srgbClr val="002060"/>
                </a:solidFill>
                <a:latin typeface="Helvetica"/>
                <a:cs typeface="Helvetica"/>
              </a:rPr>
              <a:t>развивать муниципальную службу на основе взаимосвязи с государственной гражданской службой, внедрять передовые технологии управления персоналом </a:t>
            </a:r>
            <a:endParaRPr dirty="0"/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buClr>
                <a:srgbClr val="2A2D72"/>
              </a:buClr>
              <a:buFont typeface="Wingdings"/>
              <a:buChar char="§"/>
              <a:defRPr/>
            </a:pPr>
            <a:r>
              <a:rPr lang="ru-RU" dirty="0">
                <a:solidFill>
                  <a:srgbClr val="002060"/>
                </a:solidFill>
                <a:latin typeface="Helvetica"/>
                <a:cs typeface="Helvetica"/>
              </a:rPr>
              <a:t>Развивать технологии комплексной оценки компетенций</a:t>
            </a:r>
            <a:endParaRPr dirty="0"/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buClr>
                <a:srgbClr val="2A2D72"/>
              </a:buClr>
              <a:buFont typeface="Wingdings"/>
              <a:buChar char="§"/>
              <a:defRPr/>
            </a:pPr>
            <a:r>
              <a:rPr lang="ru-RU" dirty="0">
                <a:solidFill>
                  <a:srgbClr val="002060"/>
                </a:solidFill>
                <a:latin typeface="Helvetica"/>
                <a:cs typeface="Helvetica"/>
              </a:rPr>
              <a:t>Привлекать квалифицированных молодых специалистов на муниципальную службу </a:t>
            </a:r>
            <a:endParaRPr dirty="0"/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buClr>
                <a:srgbClr val="2A2D72"/>
              </a:buClr>
              <a:buFont typeface="Wingdings"/>
              <a:buChar char="§"/>
              <a:defRPr/>
            </a:pPr>
            <a:r>
              <a:rPr lang="ru-RU" dirty="0">
                <a:solidFill>
                  <a:srgbClr val="002060"/>
                </a:solidFill>
                <a:latin typeface="Helvetica"/>
                <a:cs typeface="Helvetica"/>
              </a:rPr>
              <a:t>Повышать мотивацию муниципальных служащих </a:t>
            </a:r>
            <a:endParaRPr dirty="0"/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buClr>
                <a:srgbClr val="2A2D72"/>
              </a:buClr>
              <a:buFont typeface="Wingdings"/>
              <a:buChar char="§"/>
              <a:defRPr/>
            </a:pPr>
            <a:r>
              <a:rPr lang="ru-RU" dirty="0">
                <a:solidFill>
                  <a:srgbClr val="002060"/>
                </a:solidFill>
                <a:latin typeface="Helvetica"/>
                <a:cs typeface="Helvetica"/>
              </a:rPr>
              <a:t>Повышать эффективность работы с кадровым резервом в органах местного самоуправления </a:t>
            </a:r>
            <a:endParaRPr dirty="0"/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buClr>
                <a:srgbClr val="2A2D72"/>
              </a:buClr>
              <a:buFont typeface="Wingdings"/>
              <a:buChar char="§"/>
              <a:defRPr/>
            </a:pPr>
            <a:r>
              <a:rPr lang="ru-RU" dirty="0">
                <a:solidFill>
                  <a:srgbClr val="002060"/>
                </a:solidFill>
                <a:latin typeface="Helvetica"/>
                <a:cs typeface="Helvetica"/>
              </a:rPr>
              <a:t>Проводить мероприятия по непрерывному профессиональному развитию муниципальных </a:t>
            </a:r>
            <a:r>
              <a:rPr lang="ru-RU" dirty="0" smtClean="0">
                <a:solidFill>
                  <a:srgbClr val="002060"/>
                </a:solidFill>
                <a:latin typeface="Helvetica"/>
                <a:cs typeface="Helvetica"/>
              </a:rPr>
              <a:t>служащих</a:t>
            </a:r>
            <a:endParaRPr dirty="0"/>
          </a:p>
        </p:txBody>
      </p:sp>
      <p:sp>
        <p:nvSpPr>
          <p:cNvPr id="13" name="Скругленный прямоугольник 12">
            <a:hlinkClick r:id="" action="ppaction://hlinkshowjump?jump=nextslide"/>
          </p:cNvPr>
          <p:cNvSpPr/>
          <p:nvPr/>
        </p:nvSpPr>
        <p:spPr bwMode="auto">
          <a:xfrm>
            <a:off x="11109026" y="6165130"/>
            <a:ext cx="777240" cy="539496"/>
          </a:xfrm>
          <a:prstGeom prst="roundRect">
            <a:avLst/>
          </a:prstGeom>
          <a:solidFill>
            <a:srgbClr val="2E5735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255" y="1070052"/>
            <a:ext cx="2548349" cy="19874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4587" y="2300574"/>
            <a:ext cx="2822693" cy="19630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060" y="3357348"/>
            <a:ext cx="2889754" cy="218865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671" y="4641846"/>
            <a:ext cx="2969009" cy="20606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5" name="Линия"/>
          <p:cNvCxnSpPr>
            <a:cxnSpLocks/>
          </p:cNvCxnSpPr>
          <p:nvPr/>
        </p:nvCxnSpPr>
        <p:spPr bwMode="auto">
          <a:xfrm>
            <a:off x="370683" y="566118"/>
            <a:ext cx="0" cy="161925"/>
          </a:xfrm>
          <a:prstGeom prst="line">
            <a:avLst/>
          </a:prstGeom>
          <a:noFill/>
          <a:ln w="19050" cap="flat" cmpd="sng" algn="ctr">
            <a:solidFill>
              <a:srgbClr val="2B313F"/>
            </a:solidFill>
            <a:prstDash val="solid"/>
            <a:miter lim="800000"/>
          </a:ln>
          <a:effectLst/>
        </p:spPr>
      </p:cxnSp>
      <p:cxnSp>
        <p:nvCxnSpPr>
          <p:cNvPr id="8" name="Соединительная линия уступом 7"/>
          <p:cNvCxnSpPr>
            <a:cxnSpLocks/>
          </p:cNvCxnSpPr>
          <p:nvPr/>
        </p:nvCxnSpPr>
        <p:spPr bwMode="auto">
          <a:xfrm rot="16200000" flipH="1">
            <a:off x="455571" y="4747556"/>
            <a:ext cx="1308542" cy="1263724"/>
          </a:xfrm>
          <a:prstGeom prst="bentConnector3">
            <a:avLst>
              <a:gd name="adj1" fmla="val 50000"/>
            </a:avLst>
          </a:prstGeom>
          <a:noFill/>
          <a:ln w="19050" cap="flat" cmpd="sng" algn="ctr">
            <a:solidFill>
              <a:srgbClr val="E8C6AA"/>
            </a:solidFill>
            <a:prstDash val="sysDot"/>
            <a:miter lim="800000"/>
          </a:ln>
          <a:effectLst/>
        </p:spPr>
      </p:cxnSp>
      <p:sp>
        <p:nvSpPr>
          <p:cNvPr id="9" name="TextBox 8"/>
          <p:cNvSpPr txBox="1"/>
          <p:nvPr/>
        </p:nvSpPr>
        <p:spPr bwMode="auto">
          <a:xfrm>
            <a:off x="31276" y="4393909"/>
            <a:ext cx="9184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200" dirty="0">
                <a:solidFill>
                  <a:srgbClr val="2D5636"/>
                </a:solidFill>
                <a:latin typeface="Helvetica"/>
              </a:rPr>
              <a:t>тренинги</a:t>
            </a:r>
            <a:endParaRPr sz="1200" dirty="0"/>
          </a:p>
        </p:txBody>
      </p:sp>
      <p:sp>
        <p:nvSpPr>
          <p:cNvPr id="10" name="TextBox 9"/>
          <p:cNvSpPr txBox="1"/>
          <p:nvPr/>
        </p:nvSpPr>
        <p:spPr bwMode="auto">
          <a:xfrm>
            <a:off x="1546316" y="3542588"/>
            <a:ext cx="9184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200">
                <a:solidFill>
                  <a:srgbClr val="2D5636"/>
                </a:solidFill>
                <a:latin typeface="Helvetica"/>
              </a:rPr>
              <a:t>вебинары</a:t>
            </a:r>
            <a:endParaRPr sz="1200"/>
          </a:p>
        </p:txBody>
      </p:sp>
      <p:sp>
        <p:nvSpPr>
          <p:cNvPr id="11" name="TextBox 10"/>
          <p:cNvSpPr txBox="1"/>
          <p:nvPr/>
        </p:nvSpPr>
        <p:spPr bwMode="auto">
          <a:xfrm>
            <a:off x="2659045" y="2770138"/>
            <a:ext cx="11741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200">
                <a:solidFill>
                  <a:srgbClr val="2D5636"/>
                </a:solidFill>
                <a:latin typeface="Helvetica"/>
              </a:rPr>
              <a:t>онлайн-курсы</a:t>
            </a:r>
            <a:endParaRPr sz="1200"/>
          </a:p>
        </p:txBody>
      </p:sp>
      <p:cxnSp>
        <p:nvCxnSpPr>
          <p:cNvPr id="12" name="Соединительная линия уступом 11"/>
          <p:cNvCxnSpPr>
            <a:cxnSpLocks/>
          </p:cNvCxnSpPr>
          <p:nvPr/>
        </p:nvCxnSpPr>
        <p:spPr bwMode="auto">
          <a:xfrm rot="16200000" flipH="1">
            <a:off x="1335410" y="4483178"/>
            <a:ext cx="2225134" cy="1031001"/>
          </a:xfrm>
          <a:prstGeom prst="bentConnector3">
            <a:avLst>
              <a:gd name="adj1" fmla="val 50000"/>
            </a:avLst>
          </a:prstGeom>
          <a:noFill/>
          <a:ln w="19050" cap="flat" cmpd="sng" algn="ctr">
            <a:solidFill>
              <a:srgbClr val="E8C6AA"/>
            </a:solidFill>
            <a:prstDash val="sysDot"/>
            <a:miter lim="800000"/>
          </a:ln>
          <a:effectLst/>
        </p:spPr>
      </p:cxnSp>
      <p:cxnSp>
        <p:nvCxnSpPr>
          <p:cNvPr id="13" name="Соединительная линия уступом 12"/>
          <p:cNvCxnSpPr>
            <a:cxnSpLocks/>
          </p:cNvCxnSpPr>
          <p:nvPr/>
        </p:nvCxnSpPr>
        <p:spPr bwMode="auto">
          <a:xfrm rot="16200000" flipH="1">
            <a:off x="2329529" y="4021718"/>
            <a:ext cx="3018721" cy="1005215"/>
          </a:xfrm>
          <a:prstGeom prst="bentConnector3">
            <a:avLst>
              <a:gd name="adj1" fmla="val 50000"/>
            </a:avLst>
          </a:prstGeom>
          <a:noFill/>
          <a:ln w="19050" cap="flat" cmpd="sng" algn="ctr">
            <a:solidFill>
              <a:srgbClr val="E8C6AA"/>
            </a:solidFill>
            <a:prstDash val="sysDot"/>
            <a:miter lim="800000"/>
          </a:ln>
          <a:effectLst/>
        </p:spPr>
      </p:cxnSp>
      <p:cxnSp>
        <p:nvCxnSpPr>
          <p:cNvPr id="14" name="Соединительная линия уступом 13"/>
          <p:cNvCxnSpPr>
            <a:cxnSpLocks/>
          </p:cNvCxnSpPr>
          <p:nvPr/>
        </p:nvCxnSpPr>
        <p:spPr bwMode="auto">
          <a:xfrm rot="16200000" flipH="1">
            <a:off x="4380135" y="4719864"/>
            <a:ext cx="1840971" cy="941790"/>
          </a:xfrm>
          <a:prstGeom prst="bentConnector3">
            <a:avLst>
              <a:gd name="adj1" fmla="val 50000"/>
            </a:avLst>
          </a:prstGeom>
          <a:noFill/>
          <a:ln w="19050" cap="flat" cmpd="sng" algn="ctr">
            <a:solidFill>
              <a:srgbClr val="E8C6AA"/>
            </a:solidFill>
            <a:prstDash val="sysDot"/>
            <a:miter lim="800000"/>
          </a:ln>
          <a:effectLst/>
        </p:spPr>
      </p:cxnSp>
      <p:sp>
        <p:nvSpPr>
          <p:cNvPr id="15" name="TextBox 14"/>
          <p:cNvSpPr txBox="1"/>
          <p:nvPr/>
        </p:nvSpPr>
        <p:spPr bwMode="auto">
          <a:xfrm>
            <a:off x="3998668" y="3750655"/>
            <a:ext cx="1321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>
                <a:solidFill>
                  <a:srgbClr val="2D5636"/>
                </a:solidFill>
                <a:latin typeface="Helvetica"/>
              </a:rPr>
              <a:t>муниципальный портал</a:t>
            </a:r>
            <a:endParaRPr sz="1200"/>
          </a:p>
        </p:txBody>
      </p:sp>
      <p:cxnSp>
        <p:nvCxnSpPr>
          <p:cNvPr id="16" name="Линия"/>
          <p:cNvCxnSpPr>
            <a:cxnSpLocks/>
          </p:cNvCxnSpPr>
          <p:nvPr/>
        </p:nvCxnSpPr>
        <p:spPr bwMode="auto">
          <a:xfrm>
            <a:off x="8865686" y="1013733"/>
            <a:ext cx="1508576" cy="0"/>
          </a:xfrm>
          <a:prstGeom prst="line">
            <a:avLst/>
          </a:prstGeom>
          <a:noFill/>
          <a:ln w="19050" cap="flat" cmpd="sng" algn="ctr">
            <a:solidFill>
              <a:srgbClr val="E8C6AA"/>
            </a:solidFill>
            <a:prstDash val="solid"/>
            <a:miter lim="800000"/>
          </a:ln>
          <a:effectLst/>
        </p:spPr>
      </p:cxnSp>
      <p:cxnSp>
        <p:nvCxnSpPr>
          <p:cNvPr id="17" name="Линия"/>
          <p:cNvCxnSpPr>
            <a:cxnSpLocks/>
          </p:cNvCxnSpPr>
          <p:nvPr/>
        </p:nvCxnSpPr>
        <p:spPr bwMode="auto">
          <a:xfrm>
            <a:off x="8773956" y="3530203"/>
            <a:ext cx="1508576" cy="0"/>
          </a:xfrm>
          <a:prstGeom prst="line">
            <a:avLst/>
          </a:prstGeom>
          <a:noFill/>
          <a:ln w="19050" cap="flat" cmpd="sng" algn="ctr">
            <a:solidFill>
              <a:srgbClr val="E8C6AA"/>
            </a:solidFill>
            <a:prstDash val="solid"/>
            <a:miter lim="800000"/>
          </a:ln>
          <a:effectLst/>
        </p:spPr>
      </p:cxnSp>
      <p:sp>
        <p:nvSpPr>
          <p:cNvPr id="18" name="Текст"/>
          <p:cNvSpPr txBox="1"/>
          <p:nvPr/>
        </p:nvSpPr>
        <p:spPr bwMode="auto">
          <a:xfrm>
            <a:off x="8122300" y="1138804"/>
            <a:ext cx="2868230" cy="40341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2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Сложные случаи взаимодействия с различными целевыми аудиториями</a:t>
            </a:r>
            <a:endParaRPr/>
          </a:p>
        </p:txBody>
      </p:sp>
      <p:sp>
        <p:nvSpPr>
          <p:cNvPr id="19" name="Текст"/>
          <p:cNvSpPr txBox="1"/>
          <p:nvPr/>
        </p:nvSpPr>
        <p:spPr bwMode="auto">
          <a:xfrm>
            <a:off x="8149007" y="1745618"/>
            <a:ext cx="2868230" cy="40341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2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Профилактика стрессов и формирование стрессоустойчивости </a:t>
            </a:r>
            <a:endParaRPr/>
          </a:p>
        </p:txBody>
      </p:sp>
      <p:sp>
        <p:nvSpPr>
          <p:cNvPr id="20" name="Текст"/>
          <p:cNvSpPr txBox="1"/>
          <p:nvPr/>
        </p:nvSpPr>
        <p:spPr bwMode="auto">
          <a:xfrm>
            <a:off x="8149007" y="2374464"/>
            <a:ext cx="2868230" cy="40341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2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Профилактика эмоционального выгорания</a:t>
            </a:r>
            <a:endParaRPr/>
          </a:p>
        </p:txBody>
      </p:sp>
      <p:sp>
        <p:nvSpPr>
          <p:cNvPr id="21" name="Текст"/>
          <p:cNvSpPr txBox="1"/>
          <p:nvPr/>
        </p:nvSpPr>
        <p:spPr bwMode="auto">
          <a:xfrm>
            <a:off x="8149007" y="3694156"/>
            <a:ext cx="2868230" cy="40341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2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Новые форматы взаимодействия с органами местного самоуправления</a:t>
            </a:r>
            <a:endParaRPr/>
          </a:p>
        </p:txBody>
      </p:sp>
      <p:sp>
        <p:nvSpPr>
          <p:cNvPr id="22" name="Текст"/>
          <p:cNvSpPr txBox="1"/>
          <p:nvPr/>
        </p:nvSpPr>
        <p:spPr bwMode="auto">
          <a:xfrm>
            <a:off x="8182496" y="4306429"/>
            <a:ext cx="2868230" cy="40341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2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Экспертные встречи по правовому сопровождению</a:t>
            </a:r>
            <a:endParaRPr/>
          </a:p>
        </p:txBody>
      </p:sp>
      <p:sp>
        <p:nvSpPr>
          <p:cNvPr id="23" name="Текст"/>
          <p:cNvSpPr txBox="1"/>
          <p:nvPr/>
        </p:nvSpPr>
        <p:spPr bwMode="auto">
          <a:xfrm>
            <a:off x="8149007" y="4907055"/>
            <a:ext cx="2868230" cy="40341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ru-RU" sz="1200" b="0" i="0" u="none" strike="noStrike" cap="none" spc="0">
                <a:ln>
                  <a:noFill/>
                </a:ln>
                <a:solidFill>
                  <a:srgbClr val="002060"/>
                </a:solidFill>
                <a:latin typeface="Helvetica"/>
                <a:ea typeface="+mn-ea"/>
                <a:cs typeface="+mn-cs"/>
              </a:rPr>
              <a:t>Тематические встречи по кадровым вопросам</a:t>
            </a:r>
            <a:endParaRPr/>
          </a:p>
        </p:txBody>
      </p:sp>
      <p:sp>
        <p:nvSpPr>
          <p:cNvPr id="25" name="Прямоугольник 24"/>
          <p:cNvSpPr/>
          <p:nvPr/>
        </p:nvSpPr>
        <p:spPr bwMode="auto">
          <a:xfrm flipV="1">
            <a:off x="9556092" y="1639864"/>
            <a:ext cx="103275" cy="103275"/>
          </a:xfrm>
          <a:prstGeom prst="rect">
            <a:avLst/>
          </a:pr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srgbClr val="9699A1"/>
              </a:solidFill>
              <a:latin typeface="Helvetica"/>
              <a:ea typeface="+mn-ea"/>
              <a:cs typeface="+mn-cs"/>
            </a:endParaRPr>
          </a:p>
        </p:txBody>
      </p:sp>
      <p:sp>
        <p:nvSpPr>
          <p:cNvPr id="26" name="Прямоугольник 25"/>
          <p:cNvSpPr/>
          <p:nvPr/>
        </p:nvSpPr>
        <p:spPr bwMode="auto">
          <a:xfrm flipV="1">
            <a:off x="9539157" y="2255113"/>
            <a:ext cx="103275" cy="103275"/>
          </a:xfrm>
          <a:prstGeom prst="rect">
            <a:avLst/>
          </a:pr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srgbClr val="9699A1"/>
              </a:solidFill>
              <a:latin typeface="Helvetica"/>
              <a:ea typeface="+mn-ea"/>
              <a:cs typeface="+mn-cs"/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 flipV="1">
            <a:off x="9592859" y="4804994"/>
            <a:ext cx="103275" cy="103275"/>
          </a:xfrm>
          <a:prstGeom prst="rect">
            <a:avLst/>
          </a:pr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srgbClr val="9699A1"/>
              </a:solidFill>
              <a:latin typeface="Helvetica"/>
              <a:ea typeface="+mn-ea"/>
              <a:cs typeface="+mn-cs"/>
            </a:endParaRPr>
          </a:p>
        </p:txBody>
      </p:sp>
      <p:sp>
        <p:nvSpPr>
          <p:cNvPr id="28" name="Прямоугольник 27"/>
          <p:cNvSpPr/>
          <p:nvPr/>
        </p:nvSpPr>
        <p:spPr bwMode="auto">
          <a:xfrm flipV="1">
            <a:off x="9587220" y="4212320"/>
            <a:ext cx="103275" cy="103275"/>
          </a:xfrm>
          <a:prstGeom prst="rect">
            <a:avLst/>
          </a:pr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srgbClr val="9699A1"/>
              </a:solidFill>
              <a:latin typeface="Helvetica"/>
              <a:ea typeface="+mn-ea"/>
              <a:cs typeface="+mn-cs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/>
        </p:blipFill>
        <p:spPr bwMode="auto">
          <a:xfrm>
            <a:off x="1594088" y="4907055"/>
            <a:ext cx="4212566" cy="1420576"/>
          </a:xfrm>
          <a:prstGeom prst="rect">
            <a:avLst/>
          </a:prstGeom>
          <a:ln w="19050">
            <a:noFill/>
          </a:ln>
        </p:spPr>
      </p:pic>
      <p:sp>
        <p:nvSpPr>
          <p:cNvPr id="24" name="TextBox 23"/>
          <p:cNvSpPr txBox="1"/>
          <p:nvPr/>
        </p:nvSpPr>
        <p:spPr bwMode="auto">
          <a:xfrm>
            <a:off x="359822" y="891961"/>
            <a:ext cx="71016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83072"/>
                </a:solidFill>
                <a:latin typeface="Golos Text DemiBold"/>
                <a:cs typeface="Arial"/>
              </a:rPr>
              <a:t>Форматы работы с </a:t>
            </a:r>
            <a:r>
              <a:rPr lang="ru-RU" b="1" dirty="0" err="1" smtClean="0">
                <a:solidFill>
                  <a:srgbClr val="083072"/>
                </a:solidFill>
                <a:latin typeface="Golos Text DemiBold"/>
                <a:cs typeface="Arial"/>
              </a:rPr>
              <a:t>ОМСУ</a:t>
            </a:r>
            <a:endParaRPr dirty="0">
              <a:solidFill>
                <a:prstClr val="black"/>
              </a:solidFill>
              <a:latin typeface="Golos Text"/>
              <a:cs typeface="Arial"/>
            </a:endParaRPr>
          </a:p>
        </p:txBody>
      </p:sp>
      <p:sp>
        <p:nvSpPr>
          <p:cNvPr id="30" name="Скругленный прямоугольник 29">
            <a:hlinkClick r:id="" action="ppaction://hlinkshowjump?jump=nextslide"/>
          </p:cNvPr>
          <p:cNvSpPr/>
          <p:nvPr/>
        </p:nvSpPr>
        <p:spPr bwMode="auto">
          <a:xfrm>
            <a:off x="11109026" y="6165130"/>
            <a:ext cx="777240" cy="539496"/>
          </a:xfrm>
          <a:prstGeom prst="roundRect">
            <a:avLst/>
          </a:prstGeom>
          <a:solidFill>
            <a:srgbClr val="2E5735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31" name="Текст"/>
          <p:cNvSpPr txBox="1"/>
          <p:nvPr/>
        </p:nvSpPr>
        <p:spPr bwMode="auto">
          <a:xfrm>
            <a:off x="330712" y="1340509"/>
            <a:ext cx="7194800" cy="150734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ru-RU" dirty="0">
                <a:solidFill>
                  <a:srgbClr val="002060"/>
                </a:solidFill>
                <a:latin typeface="Helvetica"/>
              </a:rPr>
              <a:t>Институт муниципального развития обеспечивает присутствие образовательных и консультационных ресурсов непосредственно в муниципалитетах:</a:t>
            </a:r>
          </a:p>
          <a:p>
            <a:pPr>
              <a:lnSpc>
                <a:spcPct val="120000"/>
              </a:lnSpc>
              <a:defRPr/>
            </a:pPr>
            <a:r>
              <a:rPr lang="ru-RU" dirty="0" smtClean="0">
                <a:solidFill>
                  <a:srgbClr val="002060"/>
                </a:solidFill>
                <a:latin typeface="Helvetica"/>
              </a:rPr>
              <a:t>В </a:t>
            </a:r>
            <a:r>
              <a:rPr lang="ru-RU" dirty="0">
                <a:solidFill>
                  <a:srgbClr val="002060"/>
                </a:solidFill>
                <a:latin typeface="Helvetica"/>
              </a:rPr>
              <a:t>2025 году проведены выездные мероприятия в более чем 20 муниципальных районах и округах.</a:t>
            </a:r>
            <a:endParaRPr lang="ru-RU" dirty="0" smtClean="0">
              <a:solidFill>
                <a:srgbClr val="002060"/>
              </a:solidFill>
              <a:latin typeface="Helvetic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 bwMode="auto">
          <a:xfrm>
            <a:off x="359822" y="891961"/>
            <a:ext cx="88207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83072"/>
                </a:solidFill>
                <a:latin typeface="Golos Text DemiBold"/>
                <a:cs typeface="Arial"/>
              </a:rPr>
              <a:t>Развитие </a:t>
            </a:r>
            <a:r>
              <a:rPr lang="ru-RU" b="1" dirty="0">
                <a:solidFill>
                  <a:srgbClr val="083072"/>
                </a:solidFill>
                <a:latin typeface="Golos Text DemiBold"/>
                <a:cs typeface="Arial"/>
              </a:rPr>
              <a:t>молодых специалистов на муниципальной службе</a:t>
            </a:r>
            <a:endParaRPr dirty="0">
              <a:solidFill>
                <a:prstClr val="black"/>
              </a:solidFill>
              <a:latin typeface="Golos Text"/>
              <a:cs typeface="Arial"/>
            </a:endParaRPr>
          </a:p>
        </p:txBody>
      </p:sp>
      <p:sp>
        <p:nvSpPr>
          <p:cNvPr id="5" name="Текст"/>
          <p:cNvSpPr txBox="1"/>
          <p:nvPr/>
        </p:nvSpPr>
        <p:spPr bwMode="auto">
          <a:xfrm>
            <a:off x="478694" y="2254082"/>
            <a:ext cx="5958682" cy="378095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ru-RU" sz="1600" dirty="0" smtClean="0">
                <a:solidFill>
                  <a:srgbClr val="002060"/>
                </a:solidFill>
                <a:latin typeface="Helvetica"/>
                <a:cs typeface="Arial"/>
              </a:rPr>
              <a:t>Ежегодно </a:t>
            </a:r>
            <a:r>
              <a:rPr lang="ru-RU" sz="1600" dirty="0">
                <a:solidFill>
                  <a:srgbClr val="002060"/>
                </a:solidFill>
                <a:latin typeface="Helvetica"/>
                <a:cs typeface="Arial"/>
              </a:rPr>
              <a:t>на площадке Корпоративного университета проходят обучение более 100–130 муниципальных служащих со стажем менее года </a:t>
            </a:r>
            <a:r>
              <a:rPr lang="ru-RU" sz="1600" dirty="0" smtClean="0">
                <a:solidFill>
                  <a:srgbClr val="002060"/>
                </a:solidFill>
                <a:latin typeface="Helvetica"/>
                <a:cs typeface="Arial"/>
              </a:rPr>
              <a:t>(</a:t>
            </a:r>
            <a:r>
              <a:rPr lang="ru-RU" sz="1600" dirty="0">
                <a:solidFill>
                  <a:srgbClr val="002060"/>
                </a:solidFill>
                <a:latin typeface="Helvetica"/>
                <a:cs typeface="Arial"/>
              </a:rPr>
              <a:t>первый квартал 2026 – 109 человек</a:t>
            </a:r>
            <a:r>
              <a:rPr lang="ru-RU" sz="1600" dirty="0" smtClean="0">
                <a:solidFill>
                  <a:srgbClr val="002060"/>
                </a:solidFill>
                <a:latin typeface="Helvetica"/>
                <a:cs typeface="Arial"/>
              </a:rPr>
              <a:t>), это 24% от всех прошедших обучение в год муниципальных служащих.</a:t>
            </a:r>
          </a:p>
          <a:p>
            <a:pPr>
              <a:lnSpc>
                <a:spcPct val="120000"/>
              </a:lnSpc>
              <a:defRPr/>
            </a:pPr>
            <a:r>
              <a:rPr lang="ru-RU" sz="1600" dirty="0">
                <a:solidFill>
                  <a:srgbClr val="002060"/>
                </a:solidFill>
                <a:latin typeface="Helvetica"/>
                <a:cs typeface="Arial"/>
              </a:rPr>
              <a:t>Для них разработана и постоянно обновляется специализированная программа повышения квалификации «Основы муниципального управления и муниципальной службы</a:t>
            </a:r>
            <a:r>
              <a:rPr lang="ru-RU" sz="1600" dirty="0" smtClean="0">
                <a:solidFill>
                  <a:srgbClr val="002060"/>
                </a:solidFill>
                <a:latin typeface="Helvetica"/>
                <a:cs typeface="Arial"/>
              </a:rPr>
              <a:t>».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4345" y="1397044"/>
            <a:ext cx="5173914" cy="3449276"/>
          </a:xfrm>
          <a:prstGeom prst="rect">
            <a:avLst/>
          </a:prstGeom>
        </p:spPr>
      </p:pic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 bwMode="auto">
          <a:xfrm>
            <a:off x="11118170" y="6155986"/>
            <a:ext cx="777240" cy="539496"/>
          </a:xfrm>
          <a:prstGeom prst="roundRect">
            <a:avLst/>
          </a:prstGeom>
          <a:solidFill>
            <a:srgbClr val="2E5735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Arial"/>
              </a:rPr>
              <a:t>8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1436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"/>
          <p:cNvSpPr txBox="1"/>
          <p:nvPr/>
        </p:nvSpPr>
        <p:spPr bwMode="auto">
          <a:xfrm>
            <a:off x="284710" y="933255"/>
            <a:ext cx="11579224" cy="44749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algn="l" defTabSz="914400">
              <a:lnSpc>
                <a:spcPts val="5500"/>
              </a:lnSpc>
              <a:spcBef>
                <a:spcPts val="0"/>
              </a:spcBef>
              <a:buNone/>
              <a:defRPr sz="5000" b="1" i="0">
                <a:solidFill>
                  <a:srgbClr val="2B313F"/>
                </a:solidFill>
                <a:latin typeface="Helvetica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ru-RU" sz="1800" dirty="0">
                <a:solidFill>
                  <a:srgbClr val="002060"/>
                </a:solidFill>
              </a:rPr>
              <a:t> </a:t>
            </a:r>
            <a:r>
              <a:rPr lang="ru-RU" sz="1800" dirty="0" smtClean="0">
                <a:solidFill>
                  <a:srgbClr val="002060"/>
                </a:solidFill>
              </a:rPr>
              <a:t>Программа «Основы </a:t>
            </a:r>
            <a:r>
              <a:rPr lang="ru-RU" sz="1800" dirty="0">
                <a:solidFill>
                  <a:srgbClr val="002060"/>
                </a:solidFill>
              </a:rPr>
              <a:t>муниципального управления и муниципальной службы»</a:t>
            </a:r>
            <a:endParaRPr sz="1800" dirty="0"/>
          </a:p>
          <a:p>
            <a:pPr lvl="0">
              <a:lnSpc>
                <a:spcPct val="100000"/>
              </a:lnSpc>
              <a:defRPr/>
            </a:pP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3" name="Текст  2"/>
          <p:cNvSpPr txBox="1"/>
          <p:nvPr/>
        </p:nvSpPr>
        <p:spPr bwMode="auto">
          <a:xfrm>
            <a:off x="453398" y="2554087"/>
            <a:ext cx="2087921" cy="26865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400" b="1" cap="all" spc="5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ru-RU" sz="1200">
                <a:solidFill>
                  <a:srgbClr val="2D5636"/>
                </a:solidFill>
                <a:latin typeface="Roboto"/>
              </a:rPr>
              <a:t>ПРАВОВЫЕ ОСНОВЫ И СИСТЕМА УПРАВЛЕНИЯ</a:t>
            </a:r>
            <a:endParaRPr lang="ru-RU" sz="1200" b="1" i="0" u="none" strike="noStrike" cap="all" spc="50">
              <a:ln>
                <a:noFill/>
              </a:ln>
              <a:solidFill>
                <a:srgbClr val="2D5636"/>
              </a:solidFill>
              <a:latin typeface="Roboto"/>
            </a:endParaRPr>
          </a:p>
        </p:txBody>
      </p:sp>
      <p:sp>
        <p:nvSpPr>
          <p:cNvPr id="4" name="Текст  3"/>
          <p:cNvSpPr txBox="1"/>
          <p:nvPr/>
        </p:nvSpPr>
        <p:spPr bwMode="auto">
          <a:xfrm>
            <a:off x="453398" y="3047711"/>
            <a:ext cx="2007882" cy="2704446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>
              <a:lnSpc>
                <a:spcPct val="120000"/>
              </a:lnSpc>
              <a:spcBef>
                <a:spcPts val="600"/>
              </a:spcBef>
              <a:buFont typeface="Arial"/>
              <a:buNone/>
              <a:defRPr lang="ru-RU" sz="1300" spc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>
              <a:lnSpc>
                <a:spcPct val="100000"/>
              </a:lnSpc>
              <a:buClr>
                <a:srgbClr val="002060"/>
              </a:buClr>
              <a:buFont typeface="Wingdings"/>
              <a:buChar char="§"/>
              <a:defRPr/>
            </a:pPr>
            <a:r>
              <a:rPr lang="ru-RU" sz="1200">
                <a:solidFill>
                  <a:srgbClr val="2A2D72"/>
                </a:solidFill>
                <a:latin typeface="Open Sans"/>
              </a:rPr>
              <a:t>Система публичной власти и законодательство о МСУ</a:t>
            </a:r>
          </a:p>
          <a:p>
            <a:pPr marL="285750" lvl="0" indent="-285750">
              <a:lnSpc>
                <a:spcPct val="100000"/>
              </a:lnSpc>
              <a:buClr>
                <a:srgbClr val="002060"/>
              </a:buClr>
              <a:buFont typeface="Wingdings"/>
              <a:buChar char="§"/>
              <a:defRPr/>
            </a:pPr>
            <a:r>
              <a:rPr lang="ru-RU" sz="1200">
                <a:solidFill>
                  <a:srgbClr val="2A2D72"/>
                </a:solidFill>
                <a:latin typeface="Open Sans"/>
              </a:rPr>
              <a:t>Развитие муниципальной службы в НСО</a:t>
            </a:r>
          </a:p>
          <a:p>
            <a:pPr marL="285750" lvl="0" indent="-285750">
              <a:lnSpc>
                <a:spcPct val="100000"/>
              </a:lnSpc>
              <a:buClr>
                <a:srgbClr val="002060"/>
              </a:buClr>
              <a:buFont typeface="Wingdings"/>
              <a:buChar char="§"/>
              <a:defRPr/>
            </a:pPr>
            <a:r>
              <a:rPr lang="ru-RU" sz="1200">
                <a:solidFill>
                  <a:srgbClr val="2A2D72"/>
                </a:solidFill>
                <a:latin typeface="Open Sans"/>
              </a:rPr>
              <a:t>Электронный модуль: «Добро пожаловать на муниципальную службу»</a:t>
            </a:r>
            <a:endParaRPr lang="ru-RU" sz="1200" b="0" i="0" u="none" strike="noStrike" cap="none" spc="0">
              <a:ln>
                <a:noFill/>
              </a:ln>
              <a:solidFill>
                <a:srgbClr val="2A2D72"/>
              </a:solidFill>
              <a:latin typeface="Open Sans"/>
            </a:endParaRPr>
          </a:p>
        </p:txBody>
      </p:sp>
      <p:sp>
        <p:nvSpPr>
          <p:cNvPr id="5" name="Текст  5"/>
          <p:cNvSpPr txBox="1"/>
          <p:nvPr/>
        </p:nvSpPr>
        <p:spPr bwMode="auto">
          <a:xfrm>
            <a:off x="2578892" y="3026696"/>
            <a:ext cx="2007882" cy="2576932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>
              <a:lnSpc>
                <a:spcPct val="120000"/>
              </a:lnSpc>
              <a:spcBef>
                <a:spcPts val="600"/>
              </a:spcBef>
              <a:buFont typeface="Arial"/>
              <a:buNone/>
              <a:defRPr lang="ru-RU" sz="1300" spc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>
              <a:lnSpc>
                <a:spcPct val="100000"/>
              </a:lnSpc>
              <a:buClr>
                <a:srgbClr val="002060"/>
              </a:buClr>
              <a:buFont typeface="Wingdings"/>
              <a:buChar char="§"/>
              <a:defRPr/>
            </a:pPr>
            <a:r>
              <a:rPr lang="ru-RU" sz="1200">
                <a:solidFill>
                  <a:srgbClr val="2A2D72"/>
                </a:solidFill>
                <a:latin typeface="Open Sans"/>
              </a:rPr>
              <a:t>Показатели эффективности деятельности ОМСУ</a:t>
            </a:r>
            <a:endParaRPr/>
          </a:p>
          <a:p>
            <a:pPr marL="171450" lvl="0" indent="-171450">
              <a:lnSpc>
                <a:spcPct val="100000"/>
              </a:lnSpc>
              <a:buClr>
                <a:srgbClr val="002060"/>
              </a:buClr>
              <a:buFont typeface="Wingdings"/>
              <a:buChar char="§"/>
              <a:defRPr/>
            </a:pPr>
            <a:r>
              <a:rPr lang="ru-RU" sz="1200">
                <a:solidFill>
                  <a:srgbClr val="2A2D72"/>
                </a:solidFill>
                <a:latin typeface="Open Sans"/>
              </a:rPr>
              <a:t>Меры по совершенствованию госуправления в НСО</a:t>
            </a:r>
            <a:endParaRPr/>
          </a:p>
          <a:p>
            <a:pPr marL="171450" lvl="0" indent="-171450">
              <a:lnSpc>
                <a:spcPct val="100000"/>
              </a:lnSpc>
              <a:buClr>
                <a:srgbClr val="002060"/>
              </a:buClr>
              <a:buFont typeface="Wingdings"/>
              <a:buChar char="§"/>
              <a:defRPr/>
            </a:pPr>
            <a:r>
              <a:rPr lang="ru-RU" sz="1200">
                <a:solidFill>
                  <a:srgbClr val="2A2D72"/>
                </a:solidFill>
                <a:latin typeface="Open Sans"/>
              </a:rPr>
              <a:t>Модель компетенций и оценочные процедуры (аттестация)</a:t>
            </a:r>
            <a:endParaRPr/>
          </a:p>
          <a:p>
            <a:pPr marL="171450" lvl="0" indent="-171450">
              <a:lnSpc>
                <a:spcPct val="100000"/>
              </a:lnSpc>
              <a:buClr>
                <a:srgbClr val="002060"/>
              </a:buClr>
              <a:buFont typeface="Wingdings"/>
              <a:buChar char="§"/>
              <a:defRPr/>
            </a:pPr>
            <a:r>
              <a:rPr lang="ru-RU" sz="1200">
                <a:solidFill>
                  <a:srgbClr val="2A2D72"/>
                </a:solidFill>
                <a:latin typeface="Open Sans"/>
              </a:rPr>
              <a:t>Электронный модуль: «Бюджетная система НСО»</a:t>
            </a:r>
            <a:endParaRPr lang="ru-RU" sz="1200" b="0" i="0" u="none" strike="noStrike" cap="none" spc="0">
              <a:ln>
                <a:noFill/>
              </a:ln>
              <a:solidFill>
                <a:srgbClr val="2A2D72"/>
              </a:solidFill>
              <a:latin typeface="Open Sans"/>
            </a:endParaRPr>
          </a:p>
        </p:txBody>
      </p:sp>
      <p:sp>
        <p:nvSpPr>
          <p:cNvPr id="6" name="Текст  6"/>
          <p:cNvSpPr txBox="1"/>
          <p:nvPr/>
        </p:nvSpPr>
        <p:spPr bwMode="auto">
          <a:xfrm>
            <a:off x="4852373" y="2565699"/>
            <a:ext cx="2087921" cy="26865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400" b="1" cap="all" spc="5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ru-RU" sz="1200">
                <a:solidFill>
                  <a:srgbClr val="2D5636"/>
                </a:solidFill>
                <a:latin typeface="Roboto"/>
              </a:rPr>
              <a:t>КОММУНИКАЦИИ И КЛИЕНТОЦЕНТРИЧНОСТЬ</a:t>
            </a:r>
            <a:endParaRPr lang="ru-RU" sz="1200" b="1" i="0" u="none" strike="noStrike" cap="all" spc="50">
              <a:ln>
                <a:noFill/>
              </a:ln>
              <a:solidFill>
                <a:srgbClr val="2D5636"/>
              </a:solidFill>
              <a:latin typeface="Roboto"/>
            </a:endParaRPr>
          </a:p>
        </p:txBody>
      </p:sp>
      <p:sp>
        <p:nvSpPr>
          <p:cNvPr id="7" name="Текст  7"/>
          <p:cNvSpPr txBox="1"/>
          <p:nvPr/>
        </p:nvSpPr>
        <p:spPr bwMode="auto">
          <a:xfrm>
            <a:off x="4852375" y="3024486"/>
            <a:ext cx="2007883" cy="123454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>
              <a:lnSpc>
                <a:spcPct val="120000"/>
              </a:lnSpc>
              <a:spcBef>
                <a:spcPts val="600"/>
              </a:spcBef>
              <a:buFont typeface="Arial"/>
              <a:buNone/>
              <a:defRPr lang="ru-RU" sz="1300" spc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>
              <a:lnSpc>
                <a:spcPct val="100000"/>
              </a:lnSpc>
              <a:buClr>
                <a:srgbClr val="002060"/>
              </a:buClr>
              <a:buFont typeface="Wingdings"/>
              <a:buChar char="§"/>
              <a:defRPr/>
            </a:pPr>
            <a:r>
              <a:rPr lang="ru-RU" sz="1200">
                <a:solidFill>
                  <a:srgbClr val="2A2D72"/>
                </a:solidFill>
                <a:latin typeface="Open Sans"/>
              </a:rPr>
              <a:t>Предоставление муниципальных услуг</a:t>
            </a:r>
            <a:endParaRPr/>
          </a:p>
          <a:p>
            <a:pPr marL="171450" lvl="0" indent="-171450">
              <a:lnSpc>
                <a:spcPct val="100000"/>
              </a:lnSpc>
              <a:buClr>
                <a:srgbClr val="002060"/>
              </a:buClr>
              <a:buFont typeface="Wingdings"/>
              <a:buChar char="§"/>
              <a:defRPr/>
            </a:pPr>
            <a:r>
              <a:rPr lang="ru-RU" sz="1200">
                <a:solidFill>
                  <a:srgbClr val="2A2D72"/>
                </a:solidFill>
                <a:latin typeface="Open Sans"/>
              </a:rPr>
              <a:t>Обращения граждан: виды, порядок рассмотрения</a:t>
            </a:r>
            <a:endParaRPr/>
          </a:p>
          <a:p>
            <a:pPr marL="171450" lvl="0" indent="-171450">
              <a:lnSpc>
                <a:spcPct val="100000"/>
              </a:lnSpc>
              <a:buClr>
                <a:srgbClr val="002060"/>
              </a:buClr>
              <a:buFont typeface="Wingdings"/>
              <a:buChar char="§"/>
              <a:defRPr/>
            </a:pPr>
            <a:r>
              <a:rPr lang="ru-RU" sz="1200">
                <a:solidFill>
                  <a:srgbClr val="2A2D72"/>
                </a:solidFill>
                <a:latin typeface="Open Sans"/>
              </a:rPr>
              <a:t>Электронный модуль: «Основы клиентоцентричности»</a:t>
            </a:r>
            <a:endParaRPr/>
          </a:p>
          <a:p>
            <a:pPr marL="171450" lvl="0" indent="-171450">
              <a:lnSpc>
                <a:spcPct val="100000"/>
              </a:lnSpc>
              <a:buClr>
                <a:srgbClr val="002060"/>
              </a:buClr>
              <a:buFont typeface="Wingdings"/>
              <a:buChar char="§"/>
              <a:defRPr/>
            </a:pPr>
            <a:r>
              <a:rPr lang="ru-RU" sz="1200">
                <a:solidFill>
                  <a:srgbClr val="2A2D72"/>
                </a:solidFill>
                <a:latin typeface="Open Sans"/>
              </a:rPr>
              <a:t>Межсекторное взаимодействие и успешные практики</a:t>
            </a:r>
            <a:endParaRPr lang="ru-RU" sz="1200" b="0" i="0" u="none" strike="noStrike" cap="none" spc="0">
              <a:ln>
                <a:noFill/>
              </a:ln>
              <a:solidFill>
                <a:srgbClr val="2A2D72"/>
              </a:solidFill>
              <a:latin typeface="Open Sans"/>
            </a:endParaRPr>
          </a:p>
        </p:txBody>
      </p:sp>
      <p:sp>
        <p:nvSpPr>
          <p:cNvPr id="8" name="Текст  4"/>
          <p:cNvSpPr txBox="1"/>
          <p:nvPr/>
        </p:nvSpPr>
        <p:spPr bwMode="auto">
          <a:xfrm>
            <a:off x="2560164" y="2554087"/>
            <a:ext cx="2087921" cy="26865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400" b="1" cap="all" spc="5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ru-RU" sz="1200">
                <a:solidFill>
                  <a:srgbClr val="2D5636"/>
                </a:solidFill>
                <a:latin typeface="Roboto"/>
              </a:rPr>
              <a:t>ЭФФЕКТИВНОСТЬ И РАЗВИТИЕ</a:t>
            </a:r>
            <a:endParaRPr lang="ru-RU" sz="1200" b="1" i="0" u="none" strike="noStrike" cap="all" spc="50">
              <a:ln>
                <a:noFill/>
              </a:ln>
              <a:solidFill>
                <a:srgbClr val="2D5636"/>
              </a:solidFill>
              <a:latin typeface="Roboto"/>
            </a:endParaRPr>
          </a:p>
        </p:txBody>
      </p:sp>
      <p:sp>
        <p:nvSpPr>
          <p:cNvPr id="9" name="Текст 27"/>
          <p:cNvSpPr txBox="1"/>
          <p:nvPr/>
        </p:nvSpPr>
        <p:spPr bwMode="auto">
          <a:xfrm>
            <a:off x="7264715" y="2546750"/>
            <a:ext cx="2087921" cy="26865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400" b="1" cap="all" spc="5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ru-RU" sz="1200">
                <a:solidFill>
                  <a:srgbClr val="2D5636"/>
                </a:solidFill>
                <a:latin typeface="Roboto"/>
              </a:rPr>
              <a:t>ЦИФРОВАЯ ТРАНСФОРМАЦИЯ И АНТИКОРРУПЦИЯ</a:t>
            </a:r>
            <a:endParaRPr lang="ru-RU" sz="1200" b="1" i="0" u="none" strike="noStrike" cap="all" spc="50">
              <a:ln>
                <a:noFill/>
              </a:ln>
              <a:solidFill>
                <a:srgbClr val="2D5636"/>
              </a:solidFill>
              <a:latin typeface="Roboto"/>
            </a:endParaRPr>
          </a:p>
        </p:txBody>
      </p:sp>
      <p:sp>
        <p:nvSpPr>
          <p:cNvPr id="10" name="Текст 28"/>
          <p:cNvSpPr txBox="1"/>
          <p:nvPr/>
        </p:nvSpPr>
        <p:spPr bwMode="auto">
          <a:xfrm>
            <a:off x="7279587" y="3139069"/>
            <a:ext cx="2007882" cy="123454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>
              <a:lnSpc>
                <a:spcPct val="120000"/>
              </a:lnSpc>
              <a:spcBef>
                <a:spcPts val="600"/>
              </a:spcBef>
              <a:buFont typeface="Arial"/>
              <a:buNone/>
              <a:defRPr lang="ru-RU" sz="1300" spc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>
              <a:lnSpc>
                <a:spcPct val="100000"/>
              </a:lnSpc>
              <a:buClr>
                <a:srgbClr val="002060"/>
              </a:buClr>
              <a:buFont typeface="Wingdings"/>
              <a:buChar char="§"/>
              <a:defRPr/>
            </a:pPr>
            <a:r>
              <a:rPr lang="ru-RU" sz="1200">
                <a:solidFill>
                  <a:srgbClr val="2A2D72"/>
                </a:solidFill>
                <a:latin typeface="Open Sans"/>
              </a:rPr>
              <a:t>Цифровая трансформация территории</a:t>
            </a:r>
            <a:endParaRPr/>
          </a:p>
          <a:p>
            <a:pPr marL="171450" lvl="0" indent="-171450">
              <a:lnSpc>
                <a:spcPct val="100000"/>
              </a:lnSpc>
              <a:buClr>
                <a:srgbClr val="002060"/>
              </a:buClr>
              <a:buFont typeface="Wingdings"/>
              <a:buChar char="§"/>
              <a:defRPr/>
            </a:pPr>
            <a:r>
              <a:rPr lang="ru-RU" sz="1200">
                <a:solidFill>
                  <a:srgbClr val="2A2D72"/>
                </a:solidFill>
                <a:latin typeface="Open Sans"/>
              </a:rPr>
              <a:t>Предоставление услуг в новых условиях</a:t>
            </a:r>
            <a:endParaRPr/>
          </a:p>
          <a:p>
            <a:pPr marL="171450" lvl="0" indent="-171450">
              <a:lnSpc>
                <a:spcPct val="100000"/>
              </a:lnSpc>
              <a:buClr>
                <a:srgbClr val="002060"/>
              </a:buClr>
              <a:buFont typeface="Wingdings"/>
              <a:buChar char="§"/>
              <a:defRPr/>
            </a:pPr>
            <a:r>
              <a:rPr lang="ru-RU" sz="1200">
                <a:solidFill>
                  <a:srgbClr val="2A2D72"/>
                </a:solidFill>
                <a:latin typeface="Open Sans"/>
              </a:rPr>
              <a:t>Электронный модуль: «Стандарт антикоррупционного поведения»</a:t>
            </a:r>
            <a:endParaRPr lang="ru-RU" sz="1200" b="0" i="0" u="none" strike="noStrike" cap="none" spc="0">
              <a:ln>
                <a:noFill/>
              </a:ln>
              <a:solidFill>
                <a:srgbClr val="2A2D72"/>
              </a:solidFill>
              <a:latin typeface="Open Sans"/>
            </a:endParaRPr>
          </a:p>
        </p:txBody>
      </p:sp>
      <p:sp>
        <p:nvSpPr>
          <p:cNvPr id="11" name="Текст  8"/>
          <p:cNvSpPr txBox="1"/>
          <p:nvPr/>
        </p:nvSpPr>
        <p:spPr bwMode="auto">
          <a:xfrm>
            <a:off x="9352636" y="2547112"/>
            <a:ext cx="2405188" cy="268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10000"/>
              </a:lnSpc>
              <a:defRPr/>
            </a:pPr>
            <a:r>
              <a:rPr lang="ru-RU" sz="1200" b="1" cap="all" spc="50">
                <a:solidFill>
                  <a:srgbClr val="2D5636"/>
                </a:solidFill>
                <a:latin typeface="Roboto"/>
              </a:rPr>
              <a:t>ЛИЧНАЯ ЭФФЕКТИВНОСТЬ И ИМИДЖ</a:t>
            </a:r>
            <a:endParaRPr lang="ru-RU" sz="1200" b="1" i="0" u="none" strike="noStrike" cap="all" spc="50">
              <a:ln>
                <a:noFill/>
              </a:ln>
              <a:solidFill>
                <a:srgbClr val="2D5636"/>
              </a:solidFill>
              <a:latin typeface="Roboto"/>
            </a:endParaRPr>
          </a:p>
        </p:txBody>
      </p:sp>
      <p:sp>
        <p:nvSpPr>
          <p:cNvPr id="12" name="Текст  9"/>
          <p:cNvSpPr txBox="1"/>
          <p:nvPr/>
        </p:nvSpPr>
        <p:spPr bwMode="auto">
          <a:xfrm>
            <a:off x="9339916" y="3139069"/>
            <a:ext cx="2493962" cy="2805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>
              <a:lnSpc>
                <a:spcPct val="100000"/>
              </a:lnSpc>
              <a:spcBef>
                <a:spcPts val="600"/>
              </a:spcBef>
              <a:buClr>
                <a:srgbClr val="002060"/>
              </a:buClr>
              <a:buFont typeface="Wingdings"/>
              <a:buChar char="§"/>
              <a:defRPr/>
            </a:pPr>
            <a:r>
              <a:rPr lang="ru-RU" sz="1200">
                <a:solidFill>
                  <a:srgbClr val="2A2D72"/>
                </a:solidFill>
                <a:latin typeface="Open Sans"/>
              </a:rPr>
              <a:t>Современные технологии коммуникации в коллективе</a:t>
            </a:r>
            <a:endParaRPr/>
          </a:p>
          <a:p>
            <a:pPr marL="171450" lvl="0" indent="-171450">
              <a:lnSpc>
                <a:spcPct val="100000"/>
              </a:lnSpc>
              <a:spcBef>
                <a:spcPts val="600"/>
              </a:spcBef>
              <a:buClr>
                <a:srgbClr val="002060"/>
              </a:buClr>
              <a:buFont typeface="Wingdings"/>
              <a:buChar char="§"/>
              <a:defRPr/>
            </a:pPr>
            <a:r>
              <a:rPr lang="ru-RU" sz="1200">
                <a:solidFill>
                  <a:srgbClr val="2A2D72"/>
                </a:solidFill>
                <a:latin typeface="Open Sans"/>
              </a:rPr>
              <a:t>Письменная деловая речь (электронный модуль)</a:t>
            </a:r>
            <a:endParaRPr/>
          </a:p>
          <a:p>
            <a:pPr marL="171450" lvl="0" indent="-171450">
              <a:lnSpc>
                <a:spcPct val="100000"/>
              </a:lnSpc>
              <a:spcBef>
                <a:spcPts val="600"/>
              </a:spcBef>
              <a:buClr>
                <a:srgbClr val="002060"/>
              </a:buClr>
              <a:buFont typeface="Wingdings"/>
              <a:buChar char="§"/>
              <a:defRPr/>
            </a:pPr>
            <a:r>
              <a:rPr lang="ru-RU" sz="1200">
                <a:solidFill>
                  <a:srgbClr val="2A2D72"/>
                </a:solidFill>
                <a:latin typeface="Open Sans"/>
              </a:rPr>
              <a:t>Формирование стрессоустойчивости</a:t>
            </a:r>
            <a:endParaRPr/>
          </a:p>
          <a:p>
            <a:pPr marL="171450" lvl="0" indent="-171450">
              <a:lnSpc>
                <a:spcPct val="100000"/>
              </a:lnSpc>
              <a:spcBef>
                <a:spcPts val="600"/>
              </a:spcBef>
              <a:buClr>
                <a:srgbClr val="002060"/>
              </a:buClr>
              <a:buFont typeface="Wingdings"/>
              <a:buChar char="§"/>
              <a:defRPr/>
            </a:pPr>
            <a:r>
              <a:rPr lang="ru-RU" sz="1200">
                <a:solidFill>
                  <a:srgbClr val="2A2D72"/>
                </a:solidFill>
                <a:latin typeface="Open Sans"/>
              </a:rPr>
              <a:t>Имидж служащего в соцсетях и внешние коммуникации</a:t>
            </a:r>
            <a:endParaRPr lang="en-US" sz="1200" b="0" i="0" u="none" strike="noStrike" cap="none" spc="0">
              <a:ln>
                <a:noFill/>
              </a:ln>
              <a:solidFill>
                <a:srgbClr val="2A2D72"/>
              </a:solidFill>
              <a:latin typeface="Open Sans"/>
            </a:endParaRPr>
          </a:p>
        </p:txBody>
      </p:sp>
      <p:sp>
        <p:nvSpPr>
          <p:cNvPr id="13" name="Текст"/>
          <p:cNvSpPr txBox="1"/>
          <p:nvPr/>
        </p:nvSpPr>
        <p:spPr bwMode="auto">
          <a:xfrm>
            <a:off x="349380" y="1517698"/>
            <a:ext cx="10794416" cy="82509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>
              <a:lnSpc>
                <a:spcPts val="1800"/>
              </a:lnSpc>
              <a:spcBef>
                <a:spcPts val="1000"/>
              </a:spcBef>
              <a:buFont typeface="Arial"/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200"/>
              </a:lnSpc>
              <a:defRPr/>
            </a:pPr>
            <a:r>
              <a:rPr lang="ru-RU" dirty="0">
                <a:solidFill>
                  <a:srgbClr val="2A5536"/>
                </a:solidFill>
                <a:latin typeface="Helvetica"/>
              </a:rPr>
              <a:t>Программа разработана при координации Департамента организации управления и государственной гражданской службы Администрации Губернатора и Правительства Новосибирской области и реализуется Корпоративным университетом.</a:t>
            </a:r>
          </a:p>
        </p:txBody>
      </p:sp>
      <p:sp>
        <p:nvSpPr>
          <p:cNvPr id="14" name="Скругленный прямоугольник 13">
            <a:hlinkClick r:id="" action="ppaction://hlinkshowjump?jump=nextslide"/>
          </p:cNvPr>
          <p:cNvSpPr/>
          <p:nvPr/>
        </p:nvSpPr>
        <p:spPr bwMode="auto">
          <a:xfrm>
            <a:off x="11109026" y="6165130"/>
            <a:ext cx="777240" cy="539496"/>
          </a:xfrm>
          <a:prstGeom prst="roundRect">
            <a:avLst/>
          </a:prstGeom>
          <a:solidFill>
            <a:srgbClr val="2E5735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Arial"/>
      <a:cs typeface="Arial"/>
    </a:majorFont>
    <a:minorFont>
      <a:latin typeface="Calibri"/>
      <a:ea typeface="Arial"/>
      <a:cs typeface="Arial"/>
    </a:minorFont>
  </a:fontScheme>
  <a:fmtScheme name="Стандартная">
    <a:fillStyleLst>
      <a:solidFill>
        <a:schemeClr val="phClr"/>
      </a:solidFill>
      <a:gradFill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</TotalTime>
  <Words>1055</Words>
  <Application>Microsoft Office PowerPoint</Application>
  <DocSecurity>0</DocSecurity>
  <PresentationFormat>Широкоэкранный</PresentationFormat>
  <Paragraphs>184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30" baseType="lpstr">
      <vt:lpstr>Microsoft JhengHei</vt:lpstr>
      <vt:lpstr>Arial</vt:lpstr>
      <vt:lpstr>Arial Narrow</vt:lpstr>
      <vt:lpstr>Calibri</vt:lpstr>
      <vt:lpstr>Calibri Light</vt:lpstr>
      <vt:lpstr>Golos Text</vt:lpstr>
      <vt:lpstr>Golos Text DemiBold</vt:lpstr>
      <vt:lpstr>Helvetica</vt:lpstr>
      <vt:lpstr>Open Sans</vt:lpstr>
      <vt:lpstr>Raleway Medium</vt:lpstr>
      <vt:lpstr>Roboto</vt:lpstr>
      <vt:lpstr>Segoe UI</vt:lpstr>
      <vt:lpstr>Wingdings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Ажермачёва Елена Александровна</dc:creator>
  <cp:keywords/>
  <dc:description/>
  <cp:lastModifiedBy>Юськова Ольга Рудольфовна</cp:lastModifiedBy>
  <cp:revision>57</cp:revision>
  <dcterms:created xsi:type="dcterms:W3CDTF">2026-03-17T04:31:54Z</dcterms:created>
  <dcterms:modified xsi:type="dcterms:W3CDTF">2026-03-23T09:18:04Z</dcterms:modified>
  <cp:category/>
  <dc:identifier/>
  <cp:contentStatus/>
  <dc:language/>
  <cp:version/>
</cp:coreProperties>
</file>