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C3A1"/>
    <a:srgbClr val="F8D3BA"/>
    <a:srgbClr val="F6C5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9" d="100"/>
          <a:sy n="69" d="100"/>
        </p:scale>
        <p:origin x="75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9C49C-937F-447C-9DDF-7D265AE42F82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13A5-6E99-49B1-ACAC-A7172C3F17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618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9C49C-937F-447C-9DDF-7D265AE42F82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13A5-6E99-49B1-ACAC-A7172C3F17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051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9C49C-937F-447C-9DDF-7D265AE42F82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13A5-6E99-49B1-ACAC-A7172C3F17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094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9C49C-937F-447C-9DDF-7D265AE42F82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13A5-6E99-49B1-ACAC-A7172C3F17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056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9C49C-937F-447C-9DDF-7D265AE42F82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13A5-6E99-49B1-ACAC-A7172C3F17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910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9C49C-937F-447C-9DDF-7D265AE42F82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13A5-6E99-49B1-ACAC-A7172C3F17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580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9C49C-937F-447C-9DDF-7D265AE42F82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13A5-6E99-49B1-ACAC-A7172C3F17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729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9C49C-937F-447C-9DDF-7D265AE42F82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13A5-6E99-49B1-ACAC-A7172C3F17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449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9C49C-937F-447C-9DDF-7D265AE42F82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13A5-6E99-49B1-ACAC-A7172C3F17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785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9C49C-937F-447C-9DDF-7D265AE42F82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13A5-6E99-49B1-ACAC-A7172C3F17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089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9C49C-937F-447C-9DDF-7D265AE42F82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13A5-6E99-49B1-ACAC-A7172C3F17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511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99C49C-937F-447C-9DDF-7D265AE42F82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C13A5-6E99-49B1-ACAC-A7172C3F17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877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8802" y="2183322"/>
            <a:ext cx="10477850" cy="2408784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</a:pPr>
            <a:r>
              <a:rPr lang="ru-RU" sz="2100" dirty="0">
                <a:latin typeface="Calibri" pitchFamily="34" charset="0"/>
                <a:cs typeface="Calibri" pitchFamily="34" charset="0"/>
              </a:rPr>
              <a:t>Основы муниципального управления для молодых </a:t>
            </a:r>
            <a:r>
              <a:rPr lang="ru-RU" sz="2100" dirty="0" smtClean="0">
                <a:latin typeface="Calibri" pitchFamily="34" charset="0"/>
                <a:cs typeface="Calibri" pitchFamily="34" charset="0"/>
              </a:rPr>
              <a:t>специалистов</a:t>
            </a:r>
          </a:p>
          <a:p>
            <a:pPr>
              <a:spcBef>
                <a:spcPts val="400"/>
              </a:spcBef>
            </a:pPr>
            <a:r>
              <a:rPr lang="ru-RU" sz="2100" dirty="0" smtClean="0">
                <a:latin typeface="Calibri" pitchFamily="34" charset="0"/>
                <a:cs typeface="Calibri" pitchFamily="34" charset="0"/>
              </a:rPr>
              <a:t>Формирование </a:t>
            </a:r>
            <a:r>
              <a:rPr lang="ru-RU" sz="2100" dirty="0">
                <a:latin typeface="Calibri" pitchFamily="34" charset="0"/>
                <a:cs typeface="Calibri" pitchFamily="34" charset="0"/>
              </a:rPr>
              <a:t>и развитие муниципальных команд</a:t>
            </a:r>
          </a:p>
          <a:p>
            <a:pPr>
              <a:spcBef>
                <a:spcPts val="400"/>
              </a:spcBef>
            </a:pPr>
            <a:r>
              <a:rPr lang="ru-RU" sz="2100" dirty="0" smtClean="0">
                <a:latin typeface="Calibri" pitchFamily="34" charset="0"/>
                <a:cs typeface="Calibri" pitchFamily="34" charset="0"/>
              </a:rPr>
              <a:t>Развитие </a:t>
            </a:r>
            <a:r>
              <a:rPr lang="ru-RU" sz="2100" dirty="0">
                <a:latin typeface="Calibri" pitchFamily="34" charset="0"/>
                <a:cs typeface="Calibri" pitchFamily="34" charset="0"/>
              </a:rPr>
              <a:t>региональных центров </a:t>
            </a:r>
            <a:r>
              <a:rPr lang="ru-RU" sz="2100" dirty="0" smtClean="0">
                <a:latin typeface="Calibri" pitchFamily="34" charset="0"/>
                <a:cs typeface="Calibri" pitchFamily="34" charset="0"/>
              </a:rPr>
              <a:t>компетенций</a:t>
            </a:r>
          </a:p>
          <a:p>
            <a:pPr>
              <a:spcBef>
                <a:spcPts val="400"/>
              </a:spcBef>
            </a:pPr>
            <a:r>
              <a:rPr lang="ru-RU" sz="2100" dirty="0" smtClean="0">
                <a:latin typeface="Calibri" pitchFamily="34" charset="0"/>
                <a:cs typeface="Calibri" pitchFamily="34" charset="0"/>
              </a:rPr>
              <a:t>Управленческие </a:t>
            </a:r>
            <a:r>
              <a:rPr lang="ru-RU" sz="2100" dirty="0">
                <a:latin typeface="Calibri" pitchFamily="34" charset="0"/>
                <a:cs typeface="Calibri" pitchFamily="34" charset="0"/>
              </a:rPr>
              <a:t>программы нового </a:t>
            </a:r>
            <a:r>
              <a:rPr lang="ru-RU" sz="2100" dirty="0" smtClean="0">
                <a:latin typeface="Calibri" pitchFamily="34" charset="0"/>
                <a:cs typeface="Calibri" pitchFamily="34" charset="0"/>
              </a:rPr>
              <a:t>поколения</a:t>
            </a:r>
            <a:endParaRPr lang="ru-RU" sz="2100" dirty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400"/>
              </a:spcBef>
            </a:pPr>
            <a:r>
              <a:rPr lang="ru-RU" sz="2100" dirty="0">
                <a:latin typeface="Calibri" pitchFamily="34" charset="0"/>
                <a:cs typeface="Calibri" pitchFamily="34" charset="0"/>
              </a:rPr>
              <a:t>Вовлеченность и мотивация сотрудников</a:t>
            </a:r>
          </a:p>
          <a:p>
            <a:pPr>
              <a:spcBef>
                <a:spcPts val="400"/>
              </a:spcBef>
            </a:pPr>
            <a:r>
              <a:rPr lang="ru-RU" sz="2100" dirty="0">
                <a:latin typeface="Calibri" pitchFamily="34" charset="0"/>
                <a:cs typeface="Calibri" pitchFamily="34" charset="0"/>
              </a:rPr>
              <a:t>Интеграция муниципальных команд в управленческую команду региона </a:t>
            </a:r>
          </a:p>
          <a:p>
            <a:pPr marL="0" lvl="0" indent="0">
              <a:buNone/>
            </a:pPr>
            <a:endParaRPr lang="ru-RU" dirty="0" smtClean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88802" y="1679982"/>
            <a:ext cx="10910582" cy="503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Bahnschrift" pitchFamily="34" charset="0"/>
              </a:rPr>
              <a:t>Что обсудили?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Bahnschrift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816241"/>
            <a:ext cx="12192000" cy="660221"/>
          </a:xfrm>
          <a:prstGeom prst="rect">
            <a:avLst/>
          </a:prstGeom>
          <a:solidFill>
            <a:srgbClr val="F5C3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7112" y="931178"/>
            <a:ext cx="119627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«ЧЕЛОВЕЧЕСКИЙ КАПИТАЛ В РАЗВИТИИ МУНИЦИПАЛЬНОГО УПРАВЛЕНИЯ</a:t>
            </a:r>
            <a:r>
              <a:rPr lang="ru-RU" sz="2800" b="1" dirty="0" smtClean="0">
                <a:solidFill>
                  <a:srgbClr val="C00000"/>
                </a:solidFill>
              </a:rPr>
              <a:t>»</a:t>
            </a:r>
            <a:endParaRPr lang="ru-RU" sz="2800" b="1" dirty="0">
              <a:solidFill>
                <a:srgbClr val="C00000"/>
              </a:solidFill>
              <a:latin typeface="Bahnschrift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40709" y="4447309"/>
            <a:ext cx="10910582" cy="503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Bahnschrift" pitchFamily="34" charset="0"/>
              </a:rPr>
              <a:t>К чему пришли?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Bahnschrift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8802" y="4950649"/>
            <a:ext cx="10806768" cy="1358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ru-RU" sz="2100" dirty="0">
                <a:latin typeface="Calibri" pitchFamily="34" charset="0"/>
                <a:cs typeface="Calibri" pitchFamily="34" charset="0"/>
              </a:rPr>
              <a:t>Работа с человеческим капиталом — это </a:t>
            </a:r>
            <a:r>
              <a:rPr lang="ru-RU" sz="2100" dirty="0" smtClean="0">
                <a:latin typeface="Calibri" pitchFamily="34" charset="0"/>
                <a:cs typeface="Calibri" pitchFamily="34" charset="0"/>
              </a:rPr>
              <a:t>стратегическая </a:t>
            </a:r>
            <a:r>
              <a:rPr lang="ru-RU" sz="2100" dirty="0">
                <a:latin typeface="Calibri" pitchFamily="34" charset="0"/>
                <a:cs typeface="Calibri" pitchFamily="34" charset="0"/>
              </a:rPr>
              <a:t>задача руководителя любого </a:t>
            </a:r>
            <a:r>
              <a:rPr lang="ru-RU" sz="2100" dirty="0" smtClean="0">
                <a:latin typeface="Calibri" pitchFamily="34" charset="0"/>
                <a:cs typeface="Calibri" pitchFamily="34" charset="0"/>
              </a:rPr>
              <a:t>уровня</a:t>
            </a:r>
          </a:p>
          <a:p>
            <a:pPr marL="228600" lvl="0" indent="-22860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ru-RU" sz="2100" dirty="0" smtClean="0">
                <a:latin typeface="Calibri" pitchFamily="34" charset="0"/>
                <a:cs typeface="Calibri" pitchFamily="34" charset="0"/>
              </a:rPr>
              <a:t>Нет </a:t>
            </a:r>
            <a:r>
              <a:rPr lang="ru-RU" sz="2100" dirty="0">
                <a:latin typeface="Calibri" pitchFamily="34" charset="0"/>
                <a:cs typeface="Calibri" pitchFamily="34" charset="0"/>
              </a:rPr>
              <a:t>«универсальной </a:t>
            </a:r>
            <a:r>
              <a:rPr lang="ru-RU" sz="2100" dirty="0" smtClean="0">
                <a:latin typeface="Calibri" pitchFamily="34" charset="0"/>
                <a:cs typeface="Calibri" pitchFamily="34" charset="0"/>
              </a:rPr>
              <a:t>таблетки»</a:t>
            </a:r>
          </a:p>
          <a:p>
            <a:pPr marL="228600" lvl="0" indent="-22860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ru-RU" sz="2100" dirty="0" smtClean="0">
                <a:latin typeface="Calibri" pitchFamily="34" charset="0"/>
                <a:cs typeface="Calibri" pitchFamily="34" charset="0"/>
              </a:rPr>
              <a:t>Муниципалитеты </a:t>
            </a:r>
            <a:r>
              <a:rPr lang="ru-RU" sz="2100" dirty="0">
                <a:latin typeface="Calibri" pitchFamily="34" charset="0"/>
                <a:cs typeface="Calibri" pitchFamily="34" charset="0"/>
              </a:rPr>
              <a:t>не должны быть </a:t>
            </a:r>
            <a:r>
              <a:rPr lang="ru-RU" sz="2100" dirty="0" smtClean="0">
                <a:latin typeface="Calibri" pitchFamily="34" charset="0"/>
                <a:cs typeface="Calibri" pitchFamily="34" charset="0"/>
              </a:rPr>
              <a:t>одиноки</a:t>
            </a:r>
            <a:endParaRPr lang="ru-RU" sz="2100" b="1" dirty="0"/>
          </a:p>
        </p:txBody>
      </p:sp>
    </p:spTree>
    <p:extLst>
      <p:ext uri="{BB962C8B-B14F-4D97-AF65-F5344CB8AC3E}">
        <p14:creationId xmlns:p14="http://schemas.microsoft.com/office/powerpoint/2010/main" val="1079954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6895" y="2038525"/>
            <a:ext cx="10477850" cy="4236440"/>
          </a:xfrm>
        </p:spPr>
        <p:txBody>
          <a:bodyPr>
            <a:no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ru-RU" sz="1800" dirty="0" smtClean="0"/>
              <a:t>Создать</a:t>
            </a:r>
            <a:r>
              <a:rPr lang="ru-RU" sz="1800" dirty="0"/>
              <a:t> </a:t>
            </a:r>
            <a:r>
              <a:rPr lang="ru-RU" sz="1800" b="1" dirty="0" smtClean="0"/>
              <a:t>сетевую систему </a:t>
            </a:r>
            <a:r>
              <a:rPr lang="ru-RU" sz="1800" b="1" dirty="0"/>
              <a:t>стажировок</a:t>
            </a:r>
            <a:r>
              <a:rPr lang="ru-RU" sz="1800" dirty="0"/>
              <a:t> для муниципальных служащих между субъектами </a:t>
            </a:r>
            <a:r>
              <a:rPr lang="ru-RU" sz="1800" dirty="0" smtClean="0"/>
              <a:t>СФО </a:t>
            </a:r>
            <a:r>
              <a:rPr lang="ru-RU" sz="1800" dirty="0"/>
              <a:t>с использованием ресурсов </a:t>
            </a:r>
            <a:r>
              <a:rPr lang="ru-RU" sz="1800" dirty="0" smtClean="0"/>
              <a:t>центров компетенций</a:t>
            </a:r>
            <a:endParaRPr lang="ru-RU" sz="1800" dirty="0"/>
          </a:p>
          <a:p>
            <a:pPr marL="342900" lvl="0" indent="-342900">
              <a:buFont typeface="+mj-lt"/>
              <a:buAutoNum type="arabicPeriod"/>
            </a:pPr>
            <a:r>
              <a:rPr lang="ru-RU" sz="1800" dirty="0"/>
              <a:t>Рекомендовать органам местного самоуправления активнее </a:t>
            </a:r>
            <a:r>
              <a:rPr lang="ru-RU" sz="1800" dirty="0" smtClean="0"/>
              <a:t>внедрять</a:t>
            </a:r>
            <a:r>
              <a:rPr lang="en-US" sz="1800" dirty="0" smtClean="0"/>
              <a:t> </a:t>
            </a:r>
            <a:r>
              <a:rPr lang="ru-RU" sz="1800" dirty="0" smtClean="0"/>
              <a:t>программы</a:t>
            </a:r>
            <a:r>
              <a:rPr lang="ru-RU" sz="1800" dirty="0"/>
              <a:t> </a:t>
            </a:r>
            <a:r>
              <a:rPr lang="ru-RU" sz="1800" b="1" dirty="0"/>
              <a:t>наставничества и </a:t>
            </a:r>
            <a:r>
              <a:rPr lang="ru-RU" sz="1800" b="1" dirty="0" smtClean="0"/>
              <a:t>адаптации</a:t>
            </a:r>
            <a:r>
              <a:rPr lang="ru-RU" sz="1800" dirty="0"/>
              <a:t> молодых </a:t>
            </a:r>
            <a:r>
              <a:rPr lang="ru-RU" sz="1800" dirty="0" smtClean="0"/>
              <a:t>специалистов (в </a:t>
            </a:r>
            <a:r>
              <a:rPr lang="ru-RU" sz="1800" dirty="0" err="1" smtClean="0"/>
              <a:t>т.ч</a:t>
            </a:r>
            <a:r>
              <a:rPr lang="ru-RU" sz="1800" dirty="0" smtClean="0"/>
              <a:t>. цифровые форматы), </a:t>
            </a:r>
            <a:r>
              <a:rPr lang="ru-RU" sz="1800" dirty="0"/>
              <a:t>используя методические разработки региональных центров </a:t>
            </a:r>
            <a:r>
              <a:rPr lang="ru-RU" sz="1800" dirty="0" smtClean="0"/>
              <a:t>компетенций</a:t>
            </a:r>
            <a:endParaRPr lang="ru-RU" sz="1800" dirty="0"/>
          </a:p>
          <a:p>
            <a:pPr marL="342900" lvl="0" indent="-342900">
              <a:buFont typeface="+mj-lt"/>
              <a:buAutoNum type="arabicPeriod"/>
            </a:pPr>
            <a:r>
              <a:rPr lang="ru-RU" sz="1800" dirty="0" smtClean="0"/>
              <a:t>Обратить внимание на необходимость развития программ</a:t>
            </a:r>
            <a:r>
              <a:rPr lang="ru-RU" sz="1800" dirty="0"/>
              <a:t> </a:t>
            </a:r>
            <a:r>
              <a:rPr lang="ru-RU" sz="1800" b="1" dirty="0"/>
              <a:t>целевой подготовки</a:t>
            </a:r>
            <a:r>
              <a:rPr lang="ru-RU" sz="1800" dirty="0"/>
              <a:t> кадров, например, в магистратуре ТГУ и других вузов </a:t>
            </a:r>
            <a:r>
              <a:rPr lang="ru-RU" sz="1800" dirty="0" smtClean="0"/>
              <a:t>Сибири, а также </a:t>
            </a:r>
            <a:r>
              <a:rPr lang="ru-RU" sz="1800" b="1" dirty="0" smtClean="0"/>
              <a:t>целевых программ обучения для муниципальных команд </a:t>
            </a:r>
            <a:r>
              <a:rPr lang="ru-RU" sz="1800" dirty="0"/>
              <a:t>под конкретные запросы муниципальных </a:t>
            </a:r>
            <a:r>
              <a:rPr lang="ru-RU" sz="1800" dirty="0" smtClean="0"/>
              <a:t>образований</a:t>
            </a:r>
            <a:endParaRPr lang="en-US" sz="1800" dirty="0" smtClean="0"/>
          </a:p>
          <a:p>
            <a:pPr marL="342900" lvl="0" indent="-342900">
              <a:buFont typeface="+mj-lt"/>
              <a:buAutoNum type="arabicPeriod"/>
            </a:pPr>
            <a:r>
              <a:rPr lang="ru-RU" sz="1800" dirty="0" smtClean="0"/>
              <a:t>Рекомендовать централизовано </a:t>
            </a:r>
            <a:r>
              <a:rPr lang="ru-RU" sz="1800" b="1" dirty="0" smtClean="0"/>
              <a:t>разработать и тиражировать</a:t>
            </a:r>
            <a:r>
              <a:rPr lang="ru-RU" sz="1800" dirty="0" smtClean="0"/>
              <a:t> в муниципальные образования         </a:t>
            </a:r>
            <a:r>
              <a:rPr lang="ru-RU" sz="1800" b="1" dirty="0" smtClean="0"/>
              <a:t>ИИ-инструменты и типовые цифровые модели для автоматизации процессов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800" dirty="0" smtClean="0"/>
              <a:t>Формировать </a:t>
            </a:r>
            <a:r>
              <a:rPr lang="ru-RU" sz="1800" b="1" dirty="0" smtClean="0"/>
              <a:t>единый региональный кадровый резерв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800" dirty="0"/>
              <a:t>Поддержать инициативу о проведении в 2027 году </a:t>
            </a:r>
            <a:r>
              <a:rPr lang="ru-RU" sz="1800" b="1" dirty="0"/>
              <a:t>межмуниципального конкурса управленческих команд «Сильная команда — сильный муниципалитет»</a:t>
            </a:r>
            <a:r>
              <a:rPr lang="ru-RU" sz="1800" dirty="0"/>
              <a:t> на площадке Сибирского муниципального форума</a:t>
            </a:r>
          </a:p>
          <a:p>
            <a:pPr marL="342900" lvl="0" indent="-342900">
              <a:buFont typeface="+mj-lt"/>
              <a:buAutoNum type="arabicPeriod"/>
            </a:pPr>
            <a:endParaRPr lang="ru-RU" sz="1800" b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36895" y="1535185"/>
            <a:ext cx="10910582" cy="503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Bahnschrift" pitchFamily="34" charset="0"/>
              </a:rPr>
              <a:t>Решения и предложения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Bahnschrift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816241"/>
            <a:ext cx="12192000" cy="660221"/>
          </a:xfrm>
          <a:prstGeom prst="rect">
            <a:avLst/>
          </a:prstGeom>
          <a:solidFill>
            <a:srgbClr val="F5C3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7112" y="931178"/>
            <a:ext cx="119627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«ЧЕЛОВЕЧЕСКИЙ КАПИТАЛ В РАЗВИТИИ МУНИЦИПАЛЬНОГО УПРАВЛЕНИЯ</a:t>
            </a:r>
            <a:r>
              <a:rPr lang="ru-RU" sz="2800" b="1" dirty="0" smtClean="0">
                <a:solidFill>
                  <a:srgbClr val="C00000"/>
                </a:solidFill>
              </a:rPr>
              <a:t>»</a:t>
            </a:r>
            <a:endParaRPr lang="ru-RU" sz="2800" b="1" dirty="0">
              <a:solidFill>
                <a:srgbClr val="C00000"/>
              </a:solidFill>
              <a:latin typeface="Bahnschrif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968106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78</Words>
  <Application>Microsoft Office PowerPoint</Application>
  <PresentationFormat>Широкоэкранный</PresentationFormat>
  <Paragraphs>20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Bahnschrift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Ажермачёва Елена Александровна</dc:creator>
  <cp:lastModifiedBy>ТРРЦ</cp:lastModifiedBy>
  <cp:revision>16</cp:revision>
  <dcterms:created xsi:type="dcterms:W3CDTF">2026-03-18T01:42:25Z</dcterms:created>
  <dcterms:modified xsi:type="dcterms:W3CDTF">2026-03-25T15:15:22Z</dcterms:modified>
</cp:coreProperties>
</file>